
<file path=[Content_Types].xml><?xml version="1.0" encoding="utf-8"?>
<Types xmlns="http://schemas.openxmlformats.org/package/2006/content-types">
  <Default Extension="gif" ContentType="image/gif"/>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260" r:id="rId6"/>
    <p:sldId id="261" r:id="rId7"/>
    <p:sldId id="262" r:id="rId8"/>
    <p:sldId id="263" r:id="rId9"/>
    <p:sldId id="264" r:id="rId10"/>
    <p:sldId id="285" r:id="rId11"/>
    <p:sldId id="265" r:id="rId12"/>
    <p:sldId id="266" r:id="rId13"/>
    <p:sldId id="267"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3"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63BA9F-C01C-B000-E660-29A9676DC2A7}" v="36" dt="2021-04-02T19:21:48.155"/>
    <p1510:client id="{949EA65D-3FC8-02E5-C8BC-4D174A052F4F}" v="157" dt="2021-04-02T18:23:24.369"/>
    <p1510:client id="{BD804518-D83A-4678-BD4F-2E7A17293977}" v="1" dt="2020-11-10T15:47:03.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90" autoAdjust="0"/>
  </p:normalViewPr>
  <p:slideViewPr>
    <p:cSldViewPr snapToGrid="0">
      <p:cViewPr varScale="1">
        <p:scale>
          <a:sx n="77" d="100"/>
          <a:sy n="77" d="100"/>
        </p:scale>
        <p:origin x="9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jari Mishra" userId="S::a1887128@mail.niu.edu::a600b3be-5780-45a2-b1a4-2bcd32107119" providerId="AD" clId="Web-{949EA65D-3FC8-02E5-C8BC-4D174A052F4F}"/>
    <pc:docChg chg="modSld">
      <pc:chgData name="Manjari Mishra" userId="S::a1887128@mail.niu.edu::a600b3be-5780-45a2-b1a4-2bcd32107119" providerId="AD" clId="Web-{949EA65D-3FC8-02E5-C8BC-4D174A052F4F}" dt="2021-04-02T18:23:21.104" v="74" actId="20577"/>
      <pc:docMkLst>
        <pc:docMk/>
      </pc:docMkLst>
      <pc:sldChg chg="modSp">
        <pc:chgData name="Manjari Mishra" userId="S::a1887128@mail.niu.edu::a600b3be-5780-45a2-b1a4-2bcd32107119" providerId="AD" clId="Web-{949EA65D-3FC8-02E5-C8BC-4D174A052F4F}" dt="2021-04-02T18:14:26.168" v="58" actId="20577"/>
        <pc:sldMkLst>
          <pc:docMk/>
          <pc:sldMk cId="1510412795" sldId="256"/>
        </pc:sldMkLst>
        <pc:spChg chg="mod">
          <ac:chgData name="Manjari Mishra" userId="S::a1887128@mail.niu.edu::a600b3be-5780-45a2-b1a4-2bcd32107119" providerId="AD" clId="Web-{949EA65D-3FC8-02E5-C8BC-4D174A052F4F}" dt="2021-04-02T18:14:26.168" v="58" actId="20577"/>
          <ac:spMkLst>
            <pc:docMk/>
            <pc:sldMk cId="1510412795" sldId="256"/>
            <ac:spMk id="5" creationId="{F66C98C4-A0EF-4AF7-8893-EBBC01599A74}"/>
          </ac:spMkLst>
        </pc:spChg>
      </pc:sldChg>
      <pc:sldChg chg="modSp">
        <pc:chgData name="Manjari Mishra" userId="S::a1887128@mail.niu.edu::a600b3be-5780-45a2-b1a4-2bcd32107119" providerId="AD" clId="Web-{949EA65D-3FC8-02E5-C8BC-4D174A052F4F}" dt="2021-04-02T18:21:41.167" v="59" actId="20577"/>
        <pc:sldMkLst>
          <pc:docMk/>
          <pc:sldMk cId="4040572771" sldId="281"/>
        </pc:sldMkLst>
        <pc:spChg chg="mod">
          <ac:chgData name="Manjari Mishra" userId="S::a1887128@mail.niu.edu::a600b3be-5780-45a2-b1a4-2bcd32107119" providerId="AD" clId="Web-{949EA65D-3FC8-02E5-C8BC-4D174A052F4F}" dt="2021-04-02T18:21:41.167" v="59" actId="20577"/>
          <ac:spMkLst>
            <pc:docMk/>
            <pc:sldMk cId="4040572771" sldId="281"/>
            <ac:spMk id="2" creationId="{47581242-02A5-4830-8087-E10627035C14}"/>
          </ac:spMkLst>
        </pc:spChg>
      </pc:sldChg>
      <pc:sldChg chg="modSp">
        <pc:chgData name="Manjari Mishra" userId="S::a1887128@mail.niu.edu::a600b3be-5780-45a2-b1a4-2bcd32107119" providerId="AD" clId="Web-{949EA65D-3FC8-02E5-C8BC-4D174A052F4F}" dt="2021-04-02T18:23:21.104" v="74" actId="20577"/>
        <pc:sldMkLst>
          <pc:docMk/>
          <pc:sldMk cId="116331145" sldId="283"/>
        </pc:sldMkLst>
        <pc:spChg chg="mod">
          <ac:chgData name="Manjari Mishra" userId="S::a1887128@mail.niu.edu::a600b3be-5780-45a2-b1a4-2bcd32107119" providerId="AD" clId="Web-{949EA65D-3FC8-02E5-C8BC-4D174A052F4F}" dt="2021-04-02T18:23:21.104" v="74" actId="20577"/>
          <ac:spMkLst>
            <pc:docMk/>
            <pc:sldMk cId="116331145" sldId="283"/>
            <ac:spMk id="3" creationId="{799B426C-2766-42A5-879A-02E9FFCDA88A}"/>
          </ac:spMkLst>
        </pc:spChg>
      </pc:sldChg>
    </pc:docChg>
  </pc:docChgLst>
  <pc:docChgLst>
    <pc:chgData name="Jessica Sikora" userId="a05cbc46-eff2-481f-97cd-f00b77e3d56d" providerId="ADAL" clId="{BD804518-D83A-4678-BD4F-2E7A17293977}"/>
    <pc:docChg chg="undo custSel modSld">
      <pc:chgData name="Jessica Sikora" userId="a05cbc46-eff2-481f-97cd-f00b77e3d56d" providerId="ADAL" clId="{BD804518-D83A-4678-BD4F-2E7A17293977}" dt="2020-11-12T15:34:24.537" v="70" actId="20577"/>
      <pc:docMkLst>
        <pc:docMk/>
      </pc:docMkLst>
      <pc:sldChg chg="modSp mod">
        <pc:chgData name="Jessica Sikora" userId="a05cbc46-eff2-481f-97cd-f00b77e3d56d" providerId="ADAL" clId="{BD804518-D83A-4678-BD4F-2E7A17293977}" dt="2020-11-12T14:53:24.739" v="69" actId="20577"/>
        <pc:sldMkLst>
          <pc:docMk/>
          <pc:sldMk cId="4040572771" sldId="281"/>
        </pc:sldMkLst>
        <pc:spChg chg="mod">
          <ac:chgData name="Jessica Sikora" userId="a05cbc46-eff2-481f-97cd-f00b77e3d56d" providerId="ADAL" clId="{BD804518-D83A-4678-BD4F-2E7A17293977}" dt="2020-11-10T15:47:06.914" v="44" actId="20577"/>
          <ac:spMkLst>
            <pc:docMk/>
            <pc:sldMk cId="4040572771" sldId="281"/>
            <ac:spMk id="2" creationId="{47581242-02A5-4830-8087-E10627035C14}"/>
          </ac:spMkLst>
        </pc:spChg>
        <pc:spChg chg="mod">
          <ac:chgData name="Jessica Sikora" userId="a05cbc46-eff2-481f-97cd-f00b77e3d56d" providerId="ADAL" clId="{BD804518-D83A-4678-BD4F-2E7A17293977}" dt="2020-11-12T14:53:24.739" v="69" actId="20577"/>
          <ac:spMkLst>
            <pc:docMk/>
            <pc:sldMk cId="4040572771" sldId="281"/>
            <ac:spMk id="3" creationId="{8DDBC18D-3B01-4B59-9E6D-90EFB731157D}"/>
          </ac:spMkLst>
        </pc:spChg>
        <pc:picChg chg="mod">
          <ac:chgData name="Jessica Sikora" userId="a05cbc46-eff2-481f-97cd-f00b77e3d56d" providerId="ADAL" clId="{BD804518-D83A-4678-BD4F-2E7A17293977}" dt="2020-11-10T15:47:03.273" v="43" actId="1076"/>
          <ac:picMkLst>
            <pc:docMk/>
            <pc:sldMk cId="4040572771" sldId="281"/>
            <ac:picMk id="9222" creationId="{D06D1005-1C73-4EA6-8401-DB908FB62458}"/>
          </ac:picMkLst>
        </pc:picChg>
      </pc:sldChg>
      <pc:sldChg chg="modSp mod">
        <pc:chgData name="Jessica Sikora" userId="a05cbc46-eff2-481f-97cd-f00b77e3d56d" providerId="ADAL" clId="{BD804518-D83A-4678-BD4F-2E7A17293977}" dt="2020-11-10T15:46:47.983" v="16" actId="5793"/>
        <pc:sldMkLst>
          <pc:docMk/>
          <pc:sldMk cId="4112048458" sldId="282"/>
        </pc:sldMkLst>
        <pc:spChg chg="mod">
          <ac:chgData name="Jessica Sikora" userId="a05cbc46-eff2-481f-97cd-f00b77e3d56d" providerId="ADAL" clId="{BD804518-D83A-4678-BD4F-2E7A17293977}" dt="2020-11-10T15:46:47.983" v="16" actId="5793"/>
          <ac:spMkLst>
            <pc:docMk/>
            <pc:sldMk cId="4112048458" sldId="282"/>
            <ac:spMk id="3" creationId="{E26A5D8A-300C-4885-A95D-13E2E4BA1DDA}"/>
          </ac:spMkLst>
        </pc:spChg>
      </pc:sldChg>
      <pc:sldChg chg="modSp mod">
        <pc:chgData name="Jessica Sikora" userId="a05cbc46-eff2-481f-97cd-f00b77e3d56d" providerId="ADAL" clId="{BD804518-D83A-4678-BD4F-2E7A17293977}" dt="2020-11-12T15:34:24.537" v="70" actId="20577"/>
        <pc:sldMkLst>
          <pc:docMk/>
          <pc:sldMk cId="116331145" sldId="283"/>
        </pc:sldMkLst>
        <pc:spChg chg="mod">
          <ac:chgData name="Jessica Sikora" userId="a05cbc46-eff2-481f-97cd-f00b77e3d56d" providerId="ADAL" clId="{BD804518-D83A-4678-BD4F-2E7A17293977}" dt="2020-11-12T15:34:24.537" v="70" actId="20577"/>
          <ac:spMkLst>
            <pc:docMk/>
            <pc:sldMk cId="116331145" sldId="283"/>
            <ac:spMk id="3" creationId="{799B426C-2766-42A5-879A-02E9FFCDA88A}"/>
          </ac:spMkLst>
        </pc:spChg>
      </pc:sldChg>
    </pc:docChg>
  </pc:docChgLst>
  <pc:docChgLst>
    <pc:chgData name="Manjari Mishra" userId="S::a1887128@mail.niu.edu::a600b3be-5780-45a2-b1a4-2bcd32107119" providerId="AD" clId="Web-{3463BA9F-C01C-B000-E660-29A9676DC2A7}"/>
    <pc:docChg chg="modSld">
      <pc:chgData name="Manjari Mishra" userId="S::a1887128@mail.niu.edu::a600b3be-5780-45a2-b1a4-2bcd32107119" providerId="AD" clId="Web-{3463BA9F-C01C-B000-E660-29A9676DC2A7}" dt="2021-04-02T19:21:48.155" v="18" actId="14100"/>
      <pc:docMkLst>
        <pc:docMk/>
      </pc:docMkLst>
      <pc:sldChg chg="delSp modSp">
        <pc:chgData name="Manjari Mishra" userId="S::a1887128@mail.niu.edu::a600b3be-5780-45a2-b1a4-2bcd32107119" providerId="AD" clId="Web-{3463BA9F-C01C-B000-E660-29A9676DC2A7}" dt="2021-04-02T19:21:48.155" v="18" actId="14100"/>
        <pc:sldMkLst>
          <pc:docMk/>
          <pc:sldMk cId="1510412795" sldId="256"/>
        </pc:sldMkLst>
        <pc:spChg chg="mod">
          <ac:chgData name="Manjari Mishra" userId="S::a1887128@mail.niu.edu::a600b3be-5780-45a2-b1a4-2bcd32107119" providerId="AD" clId="Web-{3463BA9F-C01C-B000-E660-29A9676DC2A7}" dt="2021-04-02T19:21:48.155" v="18" actId="14100"/>
          <ac:spMkLst>
            <pc:docMk/>
            <pc:sldMk cId="1510412795" sldId="256"/>
            <ac:spMk id="4" creationId="{258E6F08-D09B-4C07-A762-5CFB164A5426}"/>
          </ac:spMkLst>
        </pc:spChg>
        <pc:spChg chg="del mod">
          <ac:chgData name="Manjari Mishra" userId="S::a1887128@mail.niu.edu::a600b3be-5780-45a2-b1a4-2bcd32107119" providerId="AD" clId="Web-{3463BA9F-C01C-B000-E660-29A9676DC2A7}" dt="2021-04-02T19:21:15.733" v="2"/>
          <ac:spMkLst>
            <pc:docMk/>
            <pc:sldMk cId="1510412795" sldId="256"/>
            <ac:spMk id="5" creationId="{F66C98C4-A0EF-4AF7-8893-EBBC01599A7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57358-3DB8-4523-8EFA-85CAA4C7B4A8}" type="datetimeFigureOut">
              <a:rPr lang="en-US" smtClean="0"/>
              <a:t>4/2/2021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95767-189D-47AD-AB12-70EF5C9B4B38}" type="slidenum">
              <a:rPr lang="en-US" smtClean="0"/>
              <a:t>‹#›</a:t>
            </a:fld>
            <a:endParaRPr lang="en-US"/>
          </a:p>
        </p:txBody>
      </p:sp>
    </p:spTree>
    <p:extLst>
      <p:ext uri="{BB962C8B-B14F-4D97-AF65-F5344CB8AC3E}">
        <p14:creationId xmlns:p14="http://schemas.microsoft.com/office/powerpoint/2010/main" val="1868306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Digits are bones at the end of a limb (ex. fingers or toes)</a:t>
            </a:r>
          </a:p>
        </p:txBody>
      </p:sp>
      <p:sp>
        <p:nvSpPr>
          <p:cNvPr id="4" name="Slide Number Placeholder 3"/>
          <p:cNvSpPr>
            <a:spLocks noGrp="1"/>
          </p:cNvSpPr>
          <p:nvPr>
            <p:ph type="sldNum" sz="quarter" idx="5"/>
          </p:nvPr>
        </p:nvSpPr>
        <p:spPr/>
        <p:txBody>
          <a:bodyPr/>
          <a:lstStyle/>
          <a:p>
            <a:fld id="{BB995767-189D-47AD-AB12-70EF5C9B4B38}" type="slidenum">
              <a:rPr lang="en-US" smtClean="0"/>
              <a:t>15</a:t>
            </a:fld>
            <a:endParaRPr lang="en-US"/>
          </a:p>
        </p:txBody>
      </p:sp>
    </p:spTree>
    <p:extLst>
      <p:ext uri="{BB962C8B-B14F-4D97-AF65-F5344CB8AC3E}">
        <p14:creationId xmlns:p14="http://schemas.microsoft.com/office/powerpoint/2010/main" val="4164699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Tuatara are not actually lizards, even though they look similar. They are the only extant (living) species from a different group of reptiles.</a:t>
            </a:r>
          </a:p>
        </p:txBody>
      </p:sp>
      <p:sp>
        <p:nvSpPr>
          <p:cNvPr id="4" name="Slide Number Placeholder 3"/>
          <p:cNvSpPr>
            <a:spLocks noGrp="1"/>
          </p:cNvSpPr>
          <p:nvPr>
            <p:ph type="sldNum" sz="quarter" idx="5"/>
          </p:nvPr>
        </p:nvSpPr>
        <p:spPr/>
        <p:txBody>
          <a:bodyPr/>
          <a:lstStyle/>
          <a:p>
            <a:fld id="{BB995767-189D-47AD-AB12-70EF5C9B4B38}" type="slidenum">
              <a:rPr lang="en-US" smtClean="0"/>
              <a:t>22</a:t>
            </a:fld>
            <a:endParaRPr lang="en-US"/>
          </a:p>
        </p:txBody>
      </p:sp>
    </p:spTree>
    <p:extLst>
      <p:ext uri="{BB962C8B-B14F-4D97-AF65-F5344CB8AC3E}">
        <p14:creationId xmlns:p14="http://schemas.microsoft.com/office/powerpoint/2010/main" val="202299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EE71F-01A0-4100-9238-FA9EE7F895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B93419-AD65-4DC9-A3A5-76EB09027D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599E78-F857-4759-99DE-42B03CF00770}"/>
              </a:ext>
            </a:extLst>
          </p:cNvPr>
          <p:cNvSpPr>
            <a:spLocks noGrp="1"/>
          </p:cNvSpPr>
          <p:nvPr>
            <p:ph type="dt" sz="half" idx="10"/>
          </p:nvPr>
        </p:nvSpPr>
        <p:spPr/>
        <p:txBody>
          <a:bodyPr/>
          <a:lstStyle/>
          <a:p>
            <a:fld id="{B8AA3451-37BB-4188-B7CE-50025387A3CE}" type="datetimeFigureOut">
              <a:rPr lang="en-US" smtClean="0"/>
              <a:t>4/2/2021</a:t>
            </a:fld>
            <a:endParaRPr lang="en-US"/>
          </a:p>
        </p:txBody>
      </p:sp>
      <p:sp>
        <p:nvSpPr>
          <p:cNvPr id="5" name="Footer Placeholder 4">
            <a:extLst>
              <a:ext uri="{FF2B5EF4-FFF2-40B4-BE49-F238E27FC236}">
                <a16:creationId xmlns:a16="http://schemas.microsoft.com/office/drawing/2014/main" id="{DB6E930D-F60B-48AD-9ABB-7B6B5F62A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298D4-B6B9-4C52-9C3D-BF1E6BA0FC34}"/>
              </a:ext>
            </a:extLst>
          </p:cNvPr>
          <p:cNvSpPr>
            <a:spLocks noGrp="1"/>
          </p:cNvSpPr>
          <p:nvPr>
            <p:ph type="sldNum" sz="quarter" idx="12"/>
          </p:nvPr>
        </p:nvSpPr>
        <p:spPr/>
        <p:txBody>
          <a:bodyPr/>
          <a:lstStyle/>
          <a:p>
            <a:fld id="{F65E64C5-432E-4E79-ABD3-4C4630721AE5}" type="slidenum">
              <a:rPr lang="en-US" smtClean="0"/>
              <a:t>‹#›</a:t>
            </a:fld>
            <a:endParaRPr lang="en-US"/>
          </a:p>
        </p:txBody>
      </p:sp>
    </p:spTree>
    <p:extLst>
      <p:ext uri="{BB962C8B-B14F-4D97-AF65-F5344CB8AC3E}">
        <p14:creationId xmlns:p14="http://schemas.microsoft.com/office/powerpoint/2010/main" val="2340272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51ED-0370-40A2-9037-9DEC17C724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10AFA7-35D1-4F63-AA0D-2B102C3BD37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97BB5-EFCD-48DF-A576-29AEB6870FAE}"/>
              </a:ext>
            </a:extLst>
          </p:cNvPr>
          <p:cNvSpPr>
            <a:spLocks noGrp="1"/>
          </p:cNvSpPr>
          <p:nvPr>
            <p:ph type="dt" sz="half" idx="10"/>
          </p:nvPr>
        </p:nvSpPr>
        <p:spPr/>
        <p:txBody>
          <a:bodyPr/>
          <a:lstStyle/>
          <a:p>
            <a:fld id="{B8AA3451-37BB-4188-B7CE-50025387A3CE}" type="datetimeFigureOut">
              <a:rPr lang="en-US" smtClean="0"/>
              <a:t>4/2/2021</a:t>
            </a:fld>
            <a:endParaRPr lang="en-US"/>
          </a:p>
        </p:txBody>
      </p:sp>
      <p:sp>
        <p:nvSpPr>
          <p:cNvPr id="5" name="Footer Placeholder 4">
            <a:extLst>
              <a:ext uri="{FF2B5EF4-FFF2-40B4-BE49-F238E27FC236}">
                <a16:creationId xmlns:a16="http://schemas.microsoft.com/office/drawing/2014/main" id="{23E5D8E7-5FDC-4D8C-81C4-1096A986E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2A50E-634C-45EC-9D5B-10ED203042F5}"/>
              </a:ext>
            </a:extLst>
          </p:cNvPr>
          <p:cNvSpPr>
            <a:spLocks noGrp="1"/>
          </p:cNvSpPr>
          <p:nvPr>
            <p:ph type="sldNum" sz="quarter" idx="12"/>
          </p:nvPr>
        </p:nvSpPr>
        <p:spPr/>
        <p:txBody>
          <a:bodyPr/>
          <a:lstStyle/>
          <a:p>
            <a:fld id="{F65E64C5-432E-4E79-ABD3-4C4630721AE5}" type="slidenum">
              <a:rPr lang="en-US" smtClean="0"/>
              <a:t>‹#›</a:t>
            </a:fld>
            <a:endParaRPr lang="en-US"/>
          </a:p>
        </p:txBody>
      </p:sp>
    </p:spTree>
    <p:extLst>
      <p:ext uri="{BB962C8B-B14F-4D97-AF65-F5344CB8AC3E}">
        <p14:creationId xmlns:p14="http://schemas.microsoft.com/office/powerpoint/2010/main" val="3702310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4138D3-9252-4D07-9549-317AA19EAF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D1E158-F2B8-493D-911C-B72204D49E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D8F2A3-DD9A-422F-84C9-18325582ED11}"/>
              </a:ext>
            </a:extLst>
          </p:cNvPr>
          <p:cNvSpPr>
            <a:spLocks noGrp="1"/>
          </p:cNvSpPr>
          <p:nvPr>
            <p:ph type="dt" sz="half" idx="10"/>
          </p:nvPr>
        </p:nvSpPr>
        <p:spPr/>
        <p:txBody>
          <a:bodyPr/>
          <a:lstStyle/>
          <a:p>
            <a:fld id="{B8AA3451-37BB-4188-B7CE-50025387A3CE}" type="datetimeFigureOut">
              <a:rPr lang="en-US" smtClean="0"/>
              <a:t>4/2/2021</a:t>
            </a:fld>
            <a:endParaRPr lang="en-US"/>
          </a:p>
        </p:txBody>
      </p:sp>
      <p:sp>
        <p:nvSpPr>
          <p:cNvPr id="5" name="Footer Placeholder 4">
            <a:extLst>
              <a:ext uri="{FF2B5EF4-FFF2-40B4-BE49-F238E27FC236}">
                <a16:creationId xmlns:a16="http://schemas.microsoft.com/office/drawing/2014/main" id="{5AD8E053-091A-45D6-8FBF-BA63CF6C1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236B9-0A66-4009-A7DC-440E5AC93390}"/>
              </a:ext>
            </a:extLst>
          </p:cNvPr>
          <p:cNvSpPr>
            <a:spLocks noGrp="1"/>
          </p:cNvSpPr>
          <p:nvPr>
            <p:ph type="sldNum" sz="quarter" idx="12"/>
          </p:nvPr>
        </p:nvSpPr>
        <p:spPr/>
        <p:txBody>
          <a:bodyPr/>
          <a:lstStyle/>
          <a:p>
            <a:fld id="{F65E64C5-432E-4E79-ABD3-4C4630721AE5}" type="slidenum">
              <a:rPr lang="en-US" smtClean="0"/>
              <a:t>‹#›</a:t>
            </a:fld>
            <a:endParaRPr lang="en-US"/>
          </a:p>
        </p:txBody>
      </p:sp>
    </p:spTree>
    <p:extLst>
      <p:ext uri="{BB962C8B-B14F-4D97-AF65-F5344CB8AC3E}">
        <p14:creationId xmlns:p14="http://schemas.microsoft.com/office/powerpoint/2010/main" val="325425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D75D1-040D-4F36-978A-570EAF8E9F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7ED67-E475-4799-BBAD-DF7437E228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18AA2-B826-43EA-A115-FA4DC410FE65}"/>
              </a:ext>
            </a:extLst>
          </p:cNvPr>
          <p:cNvSpPr>
            <a:spLocks noGrp="1"/>
          </p:cNvSpPr>
          <p:nvPr>
            <p:ph type="dt" sz="half" idx="10"/>
          </p:nvPr>
        </p:nvSpPr>
        <p:spPr/>
        <p:txBody>
          <a:bodyPr/>
          <a:lstStyle/>
          <a:p>
            <a:fld id="{B8AA3451-37BB-4188-B7CE-50025387A3CE}" type="datetimeFigureOut">
              <a:rPr lang="en-US" smtClean="0"/>
              <a:t>4/2/2021</a:t>
            </a:fld>
            <a:endParaRPr lang="en-US"/>
          </a:p>
        </p:txBody>
      </p:sp>
      <p:sp>
        <p:nvSpPr>
          <p:cNvPr id="5" name="Footer Placeholder 4">
            <a:extLst>
              <a:ext uri="{FF2B5EF4-FFF2-40B4-BE49-F238E27FC236}">
                <a16:creationId xmlns:a16="http://schemas.microsoft.com/office/drawing/2014/main" id="{5BC2074D-F029-4994-A669-7509AC848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5C777-8001-47C7-B4C7-607966ECB678}"/>
              </a:ext>
            </a:extLst>
          </p:cNvPr>
          <p:cNvSpPr>
            <a:spLocks noGrp="1"/>
          </p:cNvSpPr>
          <p:nvPr>
            <p:ph type="sldNum" sz="quarter" idx="12"/>
          </p:nvPr>
        </p:nvSpPr>
        <p:spPr/>
        <p:txBody>
          <a:bodyPr/>
          <a:lstStyle/>
          <a:p>
            <a:fld id="{F65E64C5-432E-4E79-ABD3-4C4630721AE5}" type="slidenum">
              <a:rPr lang="en-US" smtClean="0"/>
              <a:t>‹#›</a:t>
            </a:fld>
            <a:endParaRPr lang="en-US"/>
          </a:p>
        </p:txBody>
      </p:sp>
    </p:spTree>
    <p:extLst>
      <p:ext uri="{BB962C8B-B14F-4D97-AF65-F5344CB8AC3E}">
        <p14:creationId xmlns:p14="http://schemas.microsoft.com/office/powerpoint/2010/main" val="362256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2A7F9-589B-49F1-8076-3B894B8CFA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C2AA07-BE78-4314-8E46-ECD43D44D0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4EFE6D-962C-43E7-BEF6-57457E7E5A6C}"/>
              </a:ext>
            </a:extLst>
          </p:cNvPr>
          <p:cNvSpPr>
            <a:spLocks noGrp="1"/>
          </p:cNvSpPr>
          <p:nvPr>
            <p:ph type="dt" sz="half" idx="10"/>
          </p:nvPr>
        </p:nvSpPr>
        <p:spPr/>
        <p:txBody>
          <a:bodyPr/>
          <a:lstStyle/>
          <a:p>
            <a:fld id="{B8AA3451-37BB-4188-B7CE-50025387A3CE}" type="datetimeFigureOut">
              <a:rPr lang="en-US" smtClean="0"/>
              <a:t>4/2/2021</a:t>
            </a:fld>
            <a:endParaRPr lang="en-US"/>
          </a:p>
        </p:txBody>
      </p:sp>
      <p:sp>
        <p:nvSpPr>
          <p:cNvPr id="5" name="Footer Placeholder 4">
            <a:extLst>
              <a:ext uri="{FF2B5EF4-FFF2-40B4-BE49-F238E27FC236}">
                <a16:creationId xmlns:a16="http://schemas.microsoft.com/office/drawing/2014/main" id="{47A67C60-022D-452A-910C-0516CC73A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C31B2-DD17-449C-A429-E5CD0A48A21A}"/>
              </a:ext>
            </a:extLst>
          </p:cNvPr>
          <p:cNvSpPr>
            <a:spLocks noGrp="1"/>
          </p:cNvSpPr>
          <p:nvPr>
            <p:ph type="sldNum" sz="quarter" idx="12"/>
          </p:nvPr>
        </p:nvSpPr>
        <p:spPr/>
        <p:txBody>
          <a:bodyPr/>
          <a:lstStyle/>
          <a:p>
            <a:fld id="{F65E64C5-432E-4E79-ABD3-4C4630721AE5}" type="slidenum">
              <a:rPr lang="en-US" smtClean="0"/>
              <a:t>‹#›</a:t>
            </a:fld>
            <a:endParaRPr lang="en-US"/>
          </a:p>
        </p:txBody>
      </p:sp>
    </p:spTree>
    <p:extLst>
      <p:ext uri="{BB962C8B-B14F-4D97-AF65-F5344CB8AC3E}">
        <p14:creationId xmlns:p14="http://schemas.microsoft.com/office/powerpoint/2010/main" val="219456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4718-0D10-409C-A87E-53F62921CB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9E9EE-903D-4566-9B98-D6CB0D2047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D90E85-223A-41C0-AA7E-D6EF17353C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0103D1-F4C9-4A29-A8D6-DC4FDDD93610}"/>
              </a:ext>
            </a:extLst>
          </p:cNvPr>
          <p:cNvSpPr>
            <a:spLocks noGrp="1"/>
          </p:cNvSpPr>
          <p:nvPr>
            <p:ph type="dt" sz="half" idx="10"/>
          </p:nvPr>
        </p:nvSpPr>
        <p:spPr/>
        <p:txBody>
          <a:bodyPr/>
          <a:lstStyle/>
          <a:p>
            <a:fld id="{B8AA3451-37BB-4188-B7CE-50025387A3CE}" type="datetimeFigureOut">
              <a:rPr lang="en-US" smtClean="0"/>
              <a:t>4/2/2021</a:t>
            </a:fld>
            <a:endParaRPr lang="en-US"/>
          </a:p>
        </p:txBody>
      </p:sp>
      <p:sp>
        <p:nvSpPr>
          <p:cNvPr id="6" name="Footer Placeholder 5">
            <a:extLst>
              <a:ext uri="{FF2B5EF4-FFF2-40B4-BE49-F238E27FC236}">
                <a16:creationId xmlns:a16="http://schemas.microsoft.com/office/drawing/2014/main" id="{788CC3C8-E1BA-4166-B2C8-EBD3B028AA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19BB-D234-42FF-8B2D-258713D6EF2B}"/>
              </a:ext>
            </a:extLst>
          </p:cNvPr>
          <p:cNvSpPr>
            <a:spLocks noGrp="1"/>
          </p:cNvSpPr>
          <p:nvPr>
            <p:ph type="sldNum" sz="quarter" idx="12"/>
          </p:nvPr>
        </p:nvSpPr>
        <p:spPr/>
        <p:txBody>
          <a:bodyPr/>
          <a:lstStyle/>
          <a:p>
            <a:fld id="{F65E64C5-432E-4E79-ABD3-4C4630721AE5}" type="slidenum">
              <a:rPr lang="en-US" smtClean="0"/>
              <a:t>‹#›</a:t>
            </a:fld>
            <a:endParaRPr lang="en-US"/>
          </a:p>
        </p:txBody>
      </p:sp>
    </p:spTree>
    <p:extLst>
      <p:ext uri="{BB962C8B-B14F-4D97-AF65-F5344CB8AC3E}">
        <p14:creationId xmlns:p14="http://schemas.microsoft.com/office/powerpoint/2010/main" val="229436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8D17-DAB4-4B78-B706-13EA2DCDEC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F31EF9-951C-4D33-AB9E-EA78CDA72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5EC821-4D84-48F4-BE67-CBBB7FBF3C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93DC3B-60D5-4199-940D-2C72FED241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C00D90-27E0-4A58-A36E-335F0C7031D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BF1C03-BC2D-448B-A299-C71C93D622C1}"/>
              </a:ext>
            </a:extLst>
          </p:cNvPr>
          <p:cNvSpPr>
            <a:spLocks noGrp="1"/>
          </p:cNvSpPr>
          <p:nvPr>
            <p:ph type="dt" sz="half" idx="10"/>
          </p:nvPr>
        </p:nvSpPr>
        <p:spPr/>
        <p:txBody>
          <a:bodyPr/>
          <a:lstStyle/>
          <a:p>
            <a:fld id="{B8AA3451-37BB-4188-B7CE-50025387A3CE}" type="datetimeFigureOut">
              <a:rPr lang="en-US" smtClean="0"/>
              <a:t>4/2/2021</a:t>
            </a:fld>
            <a:endParaRPr lang="en-US"/>
          </a:p>
        </p:txBody>
      </p:sp>
      <p:sp>
        <p:nvSpPr>
          <p:cNvPr id="8" name="Footer Placeholder 7">
            <a:extLst>
              <a:ext uri="{FF2B5EF4-FFF2-40B4-BE49-F238E27FC236}">
                <a16:creationId xmlns:a16="http://schemas.microsoft.com/office/drawing/2014/main" id="{87ADFB3F-982D-4AB5-AAD2-3E6A15C734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AA1FF9-6D3B-438C-A5D0-EAFB99FABBE3}"/>
              </a:ext>
            </a:extLst>
          </p:cNvPr>
          <p:cNvSpPr>
            <a:spLocks noGrp="1"/>
          </p:cNvSpPr>
          <p:nvPr>
            <p:ph type="sldNum" sz="quarter" idx="12"/>
          </p:nvPr>
        </p:nvSpPr>
        <p:spPr/>
        <p:txBody>
          <a:bodyPr/>
          <a:lstStyle/>
          <a:p>
            <a:fld id="{F65E64C5-432E-4E79-ABD3-4C4630721AE5}" type="slidenum">
              <a:rPr lang="en-US" smtClean="0"/>
              <a:t>‹#›</a:t>
            </a:fld>
            <a:endParaRPr lang="en-US"/>
          </a:p>
        </p:txBody>
      </p:sp>
    </p:spTree>
    <p:extLst>
      <p:ext uri="{BB962C8B-B14F-4D97-AF65-F5344CB8AC3E}">
        <p14:creationId xmlns:p14="http://schemas.microsoft.com/office/powerpoint/2010/main" val="2705473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AE41-C92A-4963-95D7-03088DBEA4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9B2B66-71AA-4EC0-A3AB-501FAC2E864F}"/>
              </a:ext>
            </a:extLst>
          </p:cNvPr>
          <p:cNvSpPr>
            <a:spLocks noGrp="1"/>
          </p:cNvSpPr>
          <p:nvPr>
            <p:ph type="dt" sz="half" idx="10"/>
          </p:nvPr>
        </p:nvSpPr>
        <p:spPr/>
        <p:txBody>
          <a:bodyPr/>
          <a:lstStyle/>
          <a:p>
            <a:fld id="{B8AA3451-37BB-4188-B7CE-50025387A3CE}" type="datetimeFigureOut">
              <a:rPr lang="en-US" smtClean="0"/>
              <a:t>4/2/2021</a:t>
            </a:fld>
            <a:endParaRPr lang="en-US"/>
          </a:p>
        </p:txBody>
      </p:sp>
      <p:sp>
        <p:nvSpPr>
          <p:cNvPr id="4" name="Footer Placeholder 3">
            <a:extLst>
              <a:ext uri="{FF2B5EF4-FFF2-40B4-BE49-F238E27FC236}">
                <a16:creationId xmlns:a16="http://schemas.microsoft.com/office/drawing/2014/main" id="{453F2B76-ED0E-4D9E-AB5B-80C4B81729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34D4B-DDF5-4E8F-8A07-05884E85119C}"/>
              </a:ext>
            </a:extLst>
          </p:cNvPr>
          <p:cNvSpPr>
            <a:spLocks noGrp="1"/>
          </p:cNvSpPr>
          <p:nvPr>
            <p:ph type="sldNum" sz="quarter" idx="12"/>
          </p:nvPr>
        </p:nvSpPr>
        <p:spPr/>
        <p:txBody>
          <a:bodyPr/>
          <a:lstStyle/>
          <a:p>
            <a:fld id="{F65E64C5-432E-4E79-ABD3-4C4630721AE5}" type="slidenum">
              <a:rPr lang="en-US" smtClean="0"/>
              <a:t>‹#›</a:t>
            </a:fld>
            <a:endParaRPr lang="en-US"/>
          </a:p>
        </p:txBody>
      </p:sp>
    </p:spTree>
    <p:extLst>
      <p:ext uri="{BB962C8B-B14F-4D97-AF65-F5344CB8AC3E}">
        <p14:creationId xmlns:p14="http://schemas.microsoft.com/office/powerpoint/2010/main" val="3645133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0B7E5E-C557-4B85-A123-F369FE7E2902}"/>
              </a:ext>
            </a:extLst>
          </p:cNvPr>
          <p:cNvSpPr>
            <a:spLocks noGrp="1"/>
          </p:cNvSpPr>
          <p:nvPr>
            <p:ph type="dt" sz="half" idx="10"/>
          </p:nvPr>
        </p:nvSpPr>
        <p:spPr/>
        <p:txBody>
          <a:bodyPr/>
          <a:lstStyle/>
          <a:p>
            <a:fld id="{B8AA3451-37BB-4188-B7CE-50025387A3CE}" type="datetimeFigureOut">
              <a:rPr lang="en-US" smtClean="0"/>
              <a:t>4/2/2021</a:t>
            </a:fld>
            <a:endParaRPr lang="en-US"/>
          </a:p>
        </p:txBody>
      </p:sp>
      <p:sp>
        <p:nvSpPr>
          <p:cNvPr id="3" name="Footer Placeholder 2">
            <a:extLst>
              <a:ext uri="{FF2B5EF4-FFF2-40B4-BE49-F238E27FC236}">
                <a16:creationId xmlns:a16="http://schemas.microsoft.com/office/drawing/2014/main" id="{F38A23DB-C41A-42AA-BB79-486CB00A6A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97D606-7D4D-49A5-AF5F-A06BCABAB75D}"/>
              </a:ext>
            </a:extLst>
          </p:cNvPr>
          <p:cNvSpPr>
            <a:spLocks noGrp="1"/>
          </p:cNvSpPr>
          <p:nvPr>
            <p:ph type="sldNum" sz="quarter" idx="12"/>
          </p:nvPr>
        </p:nvSpPr>
        <p:spPr/>
        <p:txBody>
          <a:bodyPr/>
          <a:lstStyle/>
          <a:p>
            <a:fld id="{F65E64C5-432E-4E79-ABD3-4C4630721AE5}" type="slidenum">
              <a:rPr lang="en-US" smtClean="0"/>
              <a:t>‹#›</a:t>
            </a:fld>
            <a:endParaRPr lang="en-US"/>
          </a:p>
        </p:txBody>
      </p:sp>
    </p:spTree>
    <p:extLst>
      <p:ext uri="{BB962C8B-B14F-4D97-AF65-F5344CB8AC3E}">
        <p14:creationId xmlns:p14="http://schemas.microsoft.com/office/powerpoint/2010/main" val="1434498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4403-B59F-4156-9007-F9411DBC4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317945-2C2E-48AA-A60B-81A4DF7C6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B24DAD-181F-4EED-8AA7-CFC953BE0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0D317B-BFDF-4830-B153-E23D671BA411}"/>
              </a:ext>
            </a:extLst>
          </p:cNvPr>
          <p:cNvSpPr>
            <a:spLocks noGrp="1"/>
          </p:cNvSpPr>
          <p:nvPr>
            <p:ph type="dt" sz="half" idx="10"/>
          </p:nvPr>
        </p:nvSpPr>
        <p:spPr/>
        <p:txBody>
          <a:bodyPr/>
          <a:lstStyle/>
          <a:p>
            <a:fld id="{B8AA3451-37BB-4188-B7CE-50025387A3CE}" type="datetimeFigureOut">
              <a:rPr lang="en-US" smtClean="0"/>
              <a:t>4/2/2021</a:t>
            </a:fld>
            <a:endParaRPr lang="en-US"/>
          </a:p>
        </p:txBody>
      </p:sp>
      <p:sp>
        <p:nvSpPr>
          <p:cNvPr id="6" name="Footer Placeholder 5">
            <a:extLst>
              <a:ext uri="{FF2B5EF4-FFF2-40B4-BE49-F238E27FC236}">
                <a16:creationId xmlns:a16="http://schemas.microsoft.com/office/drawing/2014/main" id="{ADB4B90A-5F59-476E-8F92-6497380475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8F9C39-5310-4E10-8DFA-8818DB5745AA}"/>
              </a:ext>
            </a:extLst>
          </p:cNvPr>
          <p:cNvSpPr>
            <a:spLocks noGrp="1"/>
          </p:cNvSpPr>
          <p:nvPr>
            <p:ph type="sldNum" sz="quarter" idx="12"/>
          </p:nvPr>
        </p:nvSpPr>
        <p:spPr/>
        <p:txBody>
          <a:bodyPr/>
          <a:lstStyle/>
          <a:p>
            <a:fld id="{F65E64C5-432E-4E79-ABD3-4C4630721AE5}" type="slidenum">
              <a:rPr lang="en-US" smtClean="0"/>
              <a:t>‹#›</a:t>
            </a:fld>
            <a:endParaRPr lang="en-US"/>
          </a:p>
        </p:txBody>
      </p:sp>
    </p:spTree>
    <p:extLst>
      <p:ext uri="{BB962C8B-B14F-4D97-AF65-F5344CB8AC3E}">
        <p14:creationId xmlns:p14="http://schemas.microsoft.com/office/powerpoint/2010/main" val="1515750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565C1-FF0B-4E27-9551-10D98DE2A8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F0CEAB-0B33-4632-B2E5-F7D5CE8A04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0CE85-FC1C-42FB-B481-C6971CA0A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D9E874-191D-48BF-BC95-B579D6AD08D0}"/>
              </a:ext>
            </a:extLst>
          </p:cNvPr>
          <p:cNvSpPr>
            <a:spLocks noGrp="1"/>
          </p:cNvSpPr>
          <p:nvPr>
            <p:ph type="dt" sz="half" idx="10"/>
          </p:nvPr>
        </p:nvSpPr>
        <p:spPr/>
        <p:txBody>
          <a:bodyPr/>
          <a:lstStyle/>
          <a:p>
            <a:fld id="{B8AA3451-37BB-4188-B7CE-50025387A3CE}" type="datetimeFigureOut">
              <a:rPr lang="en-US" smtClean="0"/>
              <a:t>4/2/2021</a:t>
            </a:fld>
            <a:endParaRPr lang="en-US"/>
          </a:p>
        </p:txBody>
      </p:sp>
      <p:sp>
        <p:nvSpPr>
          <p:cNvPr id="6" name="Footer Placeholder 5">
            <a:extLst>
              <a:ext uri="{FF2B5EF4-FFF2-40B4-BE49-F238E27FC236}">
                <a16:creationId xmlns:a16="http://schemas.microsoft.com/office/drawing/2014/main" id="{4B64C283-881A-4ED3-99F4-765FC23E1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2552F0-346F-4EBC-ADD3-C3A616D8F0DE}"/>
              </a:ext>
            </a:extLst>
          </p:cNvPr>
          <p:cNvSpPr>
            <a:spLocks noGrp="1"/>
          </p:cNvSpPr>
          <p:nvPr>
            <p:ph type="sldNum" sz="quarter" idx="12"/>
          </p:nvPr>
        </p:nvSpPr>
        <p:spPr/>
        <p:txBody>
          <a:bodyPr/>
          <a:lstStyle/>
          <a:p>
            <a:fld id="{F65E64C5-432E-4E79-ABD3-4C4630721AE5}" type="slidenum">
              <a:rPr lang="en-US" smtClean="0"/>
              <a:t>‹#›</a:t>
            </a:fld>
            <a:endParaRPr lang="en-US"/>
          </a:p>
        </p:txBody>
      </p:sp>
    </p:spTree>
    <p:extLst>
      <p:ext uri="{BB962C8B-B14F-4D97-AF65-F5344CB8AC3E}">
        <p14:creationId xmlns:p14="http://schemas.microsoft.com/office/powerpoint/2010/main" val="1261221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7CB595-C99A-46B5-9613-00B03B3FCC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63D38-1AE9-4EF3-A75F-4A33A1E14F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80E4D-6DF6-45E0-A59F-6C7239A85D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AA3451-37BB-4188-B7CE-50025387A3CE}" type="datetimeFigureOut">
              <a:rPr lang="en-US" smtClean="0"/>
              <a:t>4/2/2021</a:t>
            </a:fld>
            <a:endParaRPr lang="en-US"/>
          </a:p>
        </p:txBody>
      </p:sp>
      <p:sp>
        <p:nvSpPr>
          <p:cNvPr id="5" name="Footer Placeholder 4">
            <a:extLst>
              <a:ext uri="{FF2B5EF4-FFF2-40B4-BE49-F238E27FC236}">
                <a16:creationId xmlns:a16="http://schemas.microsoft.com/office/drawing/2014/main" id="{7FDE7CCE-4888-43F0-A9FD-1C50881E4F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0BDA2E-8B92-4D91-B287-CC39EFC361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E64C5-432E-4E79-ABD3-4C4630721AE5}" type="slidenum">
              <a:rPr lang="en-US" smtClean="0"/>
              <a:t>‹#›</a:t>
            </a:fld>
            <a:endParaRPr lang="en-US"/>
          </a:p>
        </p:txBody>
      </p:sp>
    </p:spTree>
    <p:extLst>
      <p:ext uri="{BB962C8B-B14F-4D97-AF65-F5344CB8AC3E}">
        <p14:creationId xmlns:p14="http://schemas.microsoft.com/office/powerpoint/2010/main" val="3924042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8E6F08-D09B-4C07-A762-5CFB164A5426}"/>
              </a:ext>
            </a:extLst>
          </p:cNvPr>
          <p:cNvSpPr>
            <a:spLocks noGrp="1"/>
          </p:cNvSpPr>
          <p:nvPr>
            <p:ph type="title"/>
          </p:nvPr>
        </p:nvSpPr>
        <p:spPr>
          <a:xfrm>
            <a:off x="838200" y="365125"/>
            <a:ext cx="3324225" cy="2125663"/>
          </a:xfrm>
        </p:spPr>
        <p:txBody>
          <a:bodyPr>
            <a:normAutofit fontScale="90000"/>
          </a:bodyPr>
          <a:lstStyle/>
          <a:p>
            <a:r>
              <a:rPr lang="en-US" dirty="0">
                <a:cs typeface="Calibri Light"/>
              </a:rPr>
              <a:t>Lab 11: </a:t>
            </a:r>
            <a:br>
              <a:rPr lang="en-US" dirty="0">
                <a:cs typeface="Calibri Light"/>
              </a:rPr>
            </a:br>
            <a:r>
              <a:rPr lang="en-US" dirty="0">
                <a:cs typeface="Calibri Light"/>
              </a:rPr>
              <a:t>Deuterostomes</a:t>
            </a:r>
            <a:br>
              <a:rPr lang="en-US" dirty="0">
                <a:cs typeface="Calibri Light"/>
              </a:rPr>
            </a:br>
            <a:r>
              <a:rPr lang="en-US" dirty="0">
                <a:cs typeface="Calibri Light"/>
              </a:rPr>
              <a:t>Chapter 14</a:t>
            </a:r>
          </a:p>
        </p:txBody>
      </p:sp>
      <p:pic>
        <p:nvPicPr>
          <p:cNvPr id="3" name="Picture 2">
            <a:extLst>
              <a:ext uri="{FF2B5EF4-FFF2-40B4-BE49-F238E27FC236}">
                <a16:creationId xmlns:a16="http://schemas.microsoft.com/office/drawing/2014/main" id="{FB1BD551-8F80-4DBF-9812-C154ED132016}"/>
              </a:ext>
            </a:extLst>
          </p:cNvPr>
          <p:cNvPicPr>
            <a:picLocks noChangeAspect="1"/>
          </p:cNvPicPr>
          <p:nvPr/>
        </p:nvPicPr>
        <p:blipFill rotWithShape="1">
          <a:blip r:embed="rId2">
            <a:extLst>
              <a:ext uri="{28A0092B-C50C-407E-A947-70E740481C1C}">
                <a14:useLocalDpi xmlns:a14="http://schemas.microsoft.com/office/drawing/2010/main" val="0"/>
              </a:ext>
            </a:extLst>
          </a:blip>
          <a:srcRect l="14300" r="13640"/>
          <a:stretch/>
        </p:blipFill>
        <p:spPr>
          <a:xfrm>
            <a:off x="4669655" y="-106533"/>
            <a:ext cx="7522346" cy="6959296"/>
          </a:xfrm>
          <a:prstGeom prst="rect">
            <a:avLst/>
          </a:prstGeom>
        </p:spPr>
      </p:pic>
    </p:spTree>
    <p:extLst>
      <p:ext uri="{BB962C8B-B14F-4D97-AF65-F5344CB8AC3E}">
        <p14:creationId xmlns:p14="http://schemas.microsoft.com/office/powerpoint/2010/main" val="1510412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061D6-DB62-48A0-B345-F79F5BE410CA}"/>
              </a:ext>
            </a:extLst>
          </p:cNvPr>
          <p:cNvSpPr>
            <a:spLocks noGrp="1"/>
          </p:cNvSpPr>
          <p:nvPr>
            <p:ph type="title"/>
          </p:nvPr>
        </p:nvSpPr>
        <p:spPr>
          <a:xfrm>
            <a:off x="679142" y="279400"/>
            <a:ext cx="10515600" cy="1325563"/>
          </a:xfrm>
        </p:spPr>
        <p:txBody>
          <a:bodyPr/>
          <a:lstStyle/>
          <a:p>
            <a:r>
              <a:rPr lang="en-US" dirty="0"/>
              <a:t>Deuterostomia Phylogeny</a:t>
            </a:r>
          </a:p>
        </p:txBody>
      </p:sp>
      <p:sp>
        <p:nvSpPr>
          <p:cNvPr id="3" name="Content Placeholder 2">
            <a:extLst>
              <a:ext uri="{FF2B5EF4-FFF2-40B4-BE49-F238E27FC236}">
                <a16:creationId xmlns:a16="http://schemas.microsoft.com/office/drawing/2014/main" id="{ACADA30E-6E16-4075-943F-408ABB2696AE}"/>
              </a:ext>
            </a:extLst>
          </p:cNvPr>
          <p:cNvSpPr>
            <a:spLocks noGrp="1"/>
          </p:cNvSpPr>
          <p:nvPr>
            <p:ph idx="1"/>
          </p:nvPr>
        </p:nvSpPr>
        <p:spPr/>
        <p:txBody>
          <a:bodyPr/>
          <a:lstStyle/>
          <a:p>
            <a:pPr marL="0" indent="0">
              <a:buNone/>
            </a:pPr>
            <a:endParaRPr lang="en-US" dirty="0"/>
          </a:p>
        </p:txBody>
      </p:sp>
      <p:pic>
        <p:nvPicPr>
          <p:cNvPr id="6146" name="Picture 2">
            <a:extLst>
              <a:ext uri="{FF2B5EF4-FFF2-40B4-BE49-F238E27FC236}">
                <a16:creationId xmlns:a16="http://schemas.microsoft.com/office/drawing/2014/main" id="{1BFB2E36-4B64-4411-877B-84C3919AC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8299"/>
            <a:ext cx="10356542" cy="563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163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BC15C-64B7-4133-AB74-EF0C817819CF}"/>
              </a:ext>
            </a:extLst>
          </p:cNvPr>
          <p:cNvSpPr>
            <a:spLocks noGrp="1"/>
          </p:cNvSpPr>
          <p:nvPr>
            <p:ph type="title"/>
          </p:nvPr>
        </p:nvSpPr>
        <p:spPr/>
        <p:txBody>
          <a:bodyPr/>
          <a:lstStyle/>
          <a:p>
            <a:r>
              <a:rPr lang="en-US" dirty="0"/>
              <a:t>Vertebrata </a:t>
            </a:r>
          </a:p>
        </p:txBody>
      </p:sp>
      <p:sp>
        <p:nvSpPr>
          <p:cNvPr id="3" name="Content Placeholder 2">
            <a:extLst>
              <a:ext uri="{FF2B5EF4-FFF2-40B4-BE49-F238E27FC236}">
                <a16:creationId xmlns:a16="http://schemas.microsoft.com/office/drawing/2014/main" id="{4F11C375-2975-4FD8-9C5A-8E2D793A8EF6}"/>
              </a:ext>
            </a:extLst>
          </p:cNvPr>
          <p:cNvSpPr>
            <a:spLocks noGrp="1"/>
          </p:cNvSpPr>
          <p:nvPr>
            <p:ph idx="1"/>
          </p:nvPr>
        </p:nvSpPr>
        <p:spPr>
          <a:xfrm>
            <a:off x="83599" y="1577050"/>
            <a:ext cx="3680534" cy="5280950"/>
          </a:xfrm>
        </p:spPr>
        <p:txBody>
          <a:bodyPr>
            <a:normAutofit fontScale="92500" lnSpcReduction="20000"/>
          </a:bodyPr>
          <a:lstStyle/>
          <a:p>
            <a:r>
              <a:rPr lang="en-US" dirty="0"/>
              <a:t>In vertebrates, the notochord becomes the segmented vertebral column (backbone).</a:t>
            </a:r>
          </a:p>
          <a:p>
            <a:r>
              <a:rPr lang="en-US" dirty="0"/>
              <a:t>The oldest fossil vertebrates were fish covered with bony plates that lacked jaws.</a:t>
            </a:r>
          </a:p>
          <a:p>
            <a:r>
              <a:rPr lang="en-US" dirty="0"/>
              <a:t>The only jawless vertebrates extant (still living- not extinct) today are the lampreys and the hagfishes, which have cartilaginous skeletons and no appendages.</a:t>
            </a:r>
          </a:p>
        </p:txBody>
      </p:sp>
      <p:pic>
        <p:nvPicPr>
          <p:cNvPr id="7170" name="Picture 2">
            <a:extLst>
              <a:ext uri="{FF2B5EF4-FFF2-40B4-BE49-F238E27FC236}">
                <a16:creationId xmlns:a16="http://schemas.microsoft.com/office/drawing/2014/main" id="{899D433B-6EC5-4D1A-9D82-485CC0AA5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412" y="2320446"/>
            <a:ext cx="8357588" cy="4537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713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2364-0C42-420F-B3DA-5D7470FF509F}"/>
              </a:ext>
            </a:extLst>
          </p:cNvPr>
          <p:cNvSpPr>
            <a:spLocks noGrp="1"/>
          </p:cNvSpPr>
          <p:nvPr>
            <p:ph type="title"/>
          </p:nvPr>
        </p:nvSpPr>
        <p:spPr/>
        <p:txBody>
          <a:bodyPr/>
          <a:lstStyle/>
          <a:p>
            <a:r>
              <a:rPr lang="en-US" dirty="0"/>
              <a:t>The Evolution of Jaws</a:t>
            </a:r>
          </a:p>
        </p:txBody>
      </p:sp>
      <p:sp>
        <p:nvSpPr>
          <p:cNvPr id="3" name="Content Placeholder 2">
            <a:extLst>
              <a:ext uri="{FF2B5EF4-FFF2-40B4-BE49-F238E27FC236}">
                <a16:creationId xmlns:a16="http://schemas.microsoft.com/office/drawing/2014/main" id="{6E50FDCE-D257-41F0-A284-52457848DE01}"/>
              </a:ext>
            </a:extLst>
          </p:cNvPr>
          <p:cNvSpPr>
            <a:spLocks noGrp="1"/>
          </p:cNvSpPr>
          <p:nvPr>
            <p:ph idx="1"/>
          </p:nvPr>
        </p:nvSpPr>
        <p:spPr>
          <a:xfrm>
            <a:off x="838200" y="1690688"/>
            <a:ext cx="10515600" cy="4351338"/>
          </a:xfrm>
        </p:spPr>
        <p:txBody>
          <a:bodyPr/>
          <a:lstStyle/>
          <a:p>
            <a:r>
              <a:rPr lang="en-US" dirty="0"/>
              <a:t>The first vertebrates with jaws were the armored fishes.</a:t>
            </a:r>
          </a:p>
          <a:p>
            <a:r>
              <a:rPr lang="en-US" dirty="0"/>
              <a:t>Cartilaginous fish have hardened cartilage in between their pharyngeal slits that support the gill structure. These areas of hardened cartilage are </a:t>
            </a:r>
            <a:r>
              <a:rPr lang="en-US" b="1" dirty="0"/>
              <a:t>gill arches.</a:t>
            </a:r>
          </a:p>
          <a:p>
            <a:r>
              <a:rPr lang="en-US" dirty="0"/>
              <a:t>A series of modified anterior gill arches become jaws.</a:t>
            </a:r>
          </a:p>
        </p:txBody>
      </p:sp>
      <p:pic>
        <p:nvPicPr>
          <p:cNvPr id="1026" name="Picture 2">
            <a:extLst>
              <a:ext uri="{FF2B5EF4-FFF2-40B4-BE49-F238E27FC236}">
                <a16:creationId xmlns:a16="http://schemas.microsoft.com/office/drawing/2014/main" id="{EC298E38-8823-4911-BF79-4E5E255562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274" b="31546"/>
          <a:stretch/>
        </p:blipFill>
        <p:spPr bwMode="auto">
          <a:xfrm>
            <a:off x="654219" y="4367690"/>
            <a:ext cx="11096625" cy="194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027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EF509-4AE6-4D89-B5C5-4F8D61D440B4}"/>
              </a:ext>
            </a:extLst>
          </p:cNvPr>
          <p:cNvSpPr>
            <a:spLocks noGrp="1"/>
          </p:cNvSpPr>
          <p:nvPr>
            <p:ph type="title"/>
          </p:nvPr>
        </p:nvSpPr>
        <p:spPr/>
        <p:txBody>
          <a:bodyPr/>
          <a:lstStyle/>
          <a:p>
            <a:r>
              <a:rPr lang="en-US" dirty="0"/>
              <a:t>Fish Anatomy</a:t>
            </a:r>
          </a:p>
        </p:txBody>
      </p:sp>
      <p:sp>
        <p:nvSpPr>
          <p:cNvPr id="3" name="Content Placeholder 2">
            <a:extLst>
              <a:ext uri="{FF2B5EF4-FFF2-40B4-BE49-F238E27FC236}">
                <a16:creationId xmlns:a16="http://schemas.microsoft.com/office/drawing/2014/main" id="{BFCA516C-29DB-456F-89AF-E789E4BA6741}"/>
              </a:ext>
            </a:extLst>
          </p:cNvPr>
          <p:cNvSpPr>
            <a:spLocks noGrp="1"/>
          </p:cNvSpPr>
          <p:nvPr>
            <p:ph idx="1"/>
          </p:nvPr>
        </p:nvSpPr>
        <p:spPr/>
        <p:txBody>
          <a:bodyPr>
            <a:normAutofit fontScale="92500" lnSpcReduction="20000"/>
          </a:bodyPr>
          <a:lstStyle/>
          <a:p>
            <a:r>
              <a:rPr lang="en-US" dirty="0"/>
              <a:t>Well-developed </a:t>
            </a:r>
            <a:r>
              <a:rPr lang="en-US" b="1" dirty="0"/>
              <a:t>brain</a:t>
            </a:r>
            <a:r>
              <a:rPr lang="en-US" dirty="0"/>
              <a:t> (enlarged anterior end of nerve cord) with multiple lobes in the anterior region of body</a:t>
            </a:r>
          </a:p>
          <a:p>
            <a:r>
              <a:rPr lang="en-US" b="1" dirty="0"/>
              <a:t>Lateral line system- </a:t>
            </a:r>
            <a:r>
              <a:rPr lang="en-US" dirty="0"/>
              <a:t>specialized sense organ that senses changes in water pressure and vibrations in the water found on the sides of fish</a:t>
            </a:r>
          </a:p>
          <a:p>
            <a:r>
              <a:rPr lang="en-US" b="1" dirty="0"/>
              <a:t>Operculum-</a:t>
            </a:r>
            <a:r>
              <a:rPr lang="en-US" dirty="0"/>
              <a:t> flap of skin on the side of the head that is flapped back and forth to maintain a water current over the gills (sharks lack an operculum and must keep swimming almost constantly to maintain the water current over their gills)</a:t>
            </a:r>
          </a:p>
          <a:p>
            <a:r>
              <a:rPr lang="en-US" b="1" dirty="0"/>
              <a:t>Swim bladder- </a:t>
            </a:r>
            <a:r>
              <a:rPr lang="en-US" dirty="0"/>
              <a:t>outgrowth of the pharynx that keeps the fish buoyant</a:t>
            </a:r>
          </a:p>
          <a:p>
            <a:r>
              <a:rPr lang="en-US" b="1" dirty="0"/>
              <a:t>Cloaca-</a:t>
            </a:r>
            <a:r>
              <a:rPr lang="en-US" dirty="0"/>
              <a:t> combination anus and urogenital opening</a:t>
            </a:r>
          </a:p>
          <a:p>
            <a:r>
              <a:rPr lang="en-US" b="1" dirty="0"/>
              <a:t>Heart</a:t>
            </a:r>
            <a:r>
              <a:rPr lang="en-US" dirty="0"/>
              <a:t> that uses one-way blood circulation</a:t>
            </a:r>
          </a:p>
          <a:p>
            <a:r>
              <a:rPr lang="en-US" dirty="0"/>
              <a:t>Circulatory system with blood in blood vessels</a:t>
            </a:r>
          </a:p>
          <a:p>
            <a:pPr marL="0" indent="0">
              <a:buNone/>
            </a:pPr>
            <a:endParaRPr lang="en-US" dirty="0"/>
          </a:p>
        </p:txBody>
      </p:sp>
    </p:spTree>
    <p:extLst>
      <p:ext uri="{BB962C8B-B14F-4D97-AF65-F5344CB8AC3E}">
        <p14:creationId xmlns:p14="http://schemas.microsoft.com/office/powerpoint/2010/main" val="1264736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A9CE89C-9663-48C2-90BD-A814AED4D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976" y="774113"/>
            <a:ext cx="10001435" cy="6824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411E8A3-62D8-44CD-B294-6489E3695310}"/>
              </a:ext>
            </a:extLst>
          </p:cNvPr>
          <p:cNvSpPr txBox="1"/>
          <p:nvPr/>
        </p:nvSpPr>
        <p:spPr>
          <a:xfrm>
            <a:off x="6782540" y="4882718"/>
            <a:ext cx="1207363" cy="523220"/>
          </a:xfrm>
          <a:prstGeom prst="rect">
            <a:avLst/>
          </a:prstGeom>
          <a:solidFill>
            <a:schemeClr val="bg1"/>
          </a:solidFill>
        </p:spPr>
        <p:txBody>
          <a:bodyPr wrap="square" rtlCol="0">
            <a:spAutoFit/>
          </a:bodyPr>
          <a:lstStyle/>
          <a:p>
            <a:r>
              <a:rPr lang="en-US" sz="2800" b="1" dirty="0"/>
              <a:t>Cloaca</a:t>
            </a:r>
          </a:p>
        </p:txBody>
      </p:sp>
      <p:sp>
        <p:nvSpPr>
          <p:cNvPr id="2" name="Title 1">
            <a:extLst>
              <a:ext uri="{FF2B5EF4-FFF2-40B4-BE49-F238E27FC236}">
                <a16:creationId xmlns:a16="http://schemas.microsoft.com/office/drawing/2014/main" id="{00EC7AE7-BFAA-47EB-9F80-12C49EF9755E}"/>
              </a:ext>
            </a:extLst>
          </p:cNvPr>
          <p:cNvSpPr>
            <a:spLocks noGrp="1"/>
          </p:cNvSpPr>
          <p:nvPr>
            <p:ph type="title"/>
          </p:nvPr>
        </p:nvSpPr>
        <p:spPr/>
        <p:txBody>
          <a:bodyPr/>
          <a:lstStyle/>
          <a:p>
            <a:r>
              <a:rPr lang="en-US" dirty="0"/>
              <a:t>Fish Anatomy</a:t>
            </a:r>
          </a:p>
        </p:txBody>
      </p:sp>
      <p:sp>
        <p:nvSpPr>
          <p:cNvPr id="4" name="Rectangle 3">
            <a:extLst>
              <a:ext uri="{FF2B5EF4-FFF2-40B4-BE49-F238E27FC236}">
                <a16:creationId xmlns:a16="http://schemas.microsoft.com/office/drawing/2014/main" id="{8AD7F991-B37A-4382-A5CC-27D7980ECEC1}"/>
              </a:ext>
            </a:extLst>
          </p:cNvPr>
          <p:cNvSpPr/>
          <p:nvPr/>
        </p:nvSpPr>
        <p:spPr>
          <a:xfrm>
            <a:off x="4651899" y="1571348"/>
            <a:ext cx="1083076" cy="6303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1F54BDC-0938-4325-BE34-88D4178A4278}"/>
              </a:ext>
            </a:extLst>
          </p:cNvPr>
          <p:cNvSpPr/>
          <p:nvPr/>
        </p:nvSpPr>
        <p:spPr>
          <a:xfrm>
            <a:off x="6739632" y="4907309"/>
            <a:ext cx="1250271" cy="516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E2045D-04FA-452F-9BC5-E0D707081AA9}"/>
              </a:ext>
            </a:extLst>
          </p:cNvPr>
          <p:cNvSpPr/>
          <p:nvPr/>
        </p:nvSpPr>
        <p:spPr>
          <a:xfrm>
            <a:off x="3639846" y="4793379"/>
            <a:ext cx="710213" cy="4089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A41E571-FA18-48CB-87DB-11DE18538D82}"/>
              </a:ext>
            </a:extLst>
          </p:cNvPr>
          <p:cNvSpPr/>
          <p:nvPr/>
        </p:nvSpPr>
        <p:spPr>
          <a:xfrm>
            <a:off x="1855433" y="2201662"/>
            <a:ext cx="825623" cy="3462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5F33979-2652-4AA3-AE26-FA77FA33AA07}"/>
              </a:ext>
            </a:extLst>
          </p:cNvPr>
          <p:cNvSpPr/>
          <p:nvPr/>
        </p:nvSpPr>
        <p:spPr>
          <a:xfrm>
            <a:off x="4757691" y="5996743"/>
            <a:ext cx="1170001" cy="4451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3EF1593-B002-453B-91CB-19538D812CD7}"/>
              </a:ext>
            </a:extLst>
          </p:cNvPr>
          <p:cNvSpPr/>
          <p:nvPr/>
        </p:nvSpPr>
        <p:spPr>
          <a:xfrm>
            <a:off x="3930589" y="5405938"/>
            <a:ext cx="1170001" cy="4700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381F648-E1BE-4058-AA24-2AC789F8E02C}"/>
              </a:ext>
            </a:extLst>
          </p:cNvPr>
          <p:cNvSpPr/>
          <p:nvPr/>
        </p:nvSpPr>
        <p:spPr>
          <a:xfrm>
            <a:off x="926976" y="4139059"/>
            <a:ext cx="1384916" cy="10632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2F69E3-2FDB-4AED-BA41-D82D35488D4E}"/>
              </a:ext>
            </a:extLst>
          </p:cNvPr>
          <p:cNvSpPr/>
          <p:nvPr/>
        </p:nvSpPr>
        <p:spPr>
          <a:xfrm>
            <a:off x="2947388" y="6229919"/>
            <a:ext cx="1170000" cy="4451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162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A50E-81D9-4AF5-B317-7423DE8E1E08}"/>
              </a:ext>
            </a:extLst>
          </p:cNvPr>
          <p:cNvSpPr>
            <a:spLocks noGrp="1"/>
          </p:cNvSpPr>
          <p:nvPr>
            <p:ph type="title"/>
          </p:nvPr>
        </p:nvSpPr>
        <p:spPr/>
        <p:txBody>
          <a:bodyPr/>
          <a:lstStyle/>
          <a:p>
            <a:r>
              <a:rPr lang="en-US" dirty="0"/>
              <a:t>Terrestrial Vertebrates-</a:t>
            </a:r>
            <a:r>
              <a:rPr lang="en-US" dirty="0" err="1"/>
              <a:t>Tetrapods</a:t>
            </a:r>
            <a:endParaRPr lang="en-US" dirty="0"/>
          </a:p>
        </p:txBody>
      </p:sp>
      <p:sp>
        <p:nvSpPr>
          <p:cNvPr id="3" name="Content Placeholder 2">
            <a:extLst>
              <a:ext uri="{FF2B5EF4-FFF2-40B4-BE49-F238E27FC236}">
                <a16:creationId xmlns:a16="http://schemas.microsoft.com/office/drawing/2014/main" id="{594E48A5-73D7-4257-84C7-4DCE46F15EBF}"/>
              </a:ext>
            </a:extLst>
          </p:cNvPr>
          <p:cNvSpPr>
            <a:spLocks noGrp="1"/>
          </p:cNvSpPr>
          <p:nvPr>
            <p:ph idx="1"/>
          </p:nvPr>
        </p:nvSpPr>
        <p:spPr>
          <a:xfrm>
            <a:off x="838200" y="1825625"/>
            <a:ext cx="10515600" cy="3308350"/>
          </a:xfrm>
        </p:spPr>
        <p:txBody>
          <a:bodyPr>
            <a:normAutofit lnSpcReduction="10000"/>
          </a:bodyPr>
          <a:lstStyle/>
          <a:p>
            <a:r>
              <a:rPr lang="en-US" dirty="0"/>
              <a:t>All terrestrial vertebrates had an ancestor that had four limbs. Most kept all four limbs, while others adapted to live without limbs or with only a single pair of limbs.</a:t>
            </a:r>
          </a:p>
          <a:p>
            <a:r>
              <a:rPr lang="en-US" dirty="0"/>
              <a:t>The tetrapod limb follows a basic pattern of 1-2-5: </a:t>
            </a:r>
            <a:r>
              <a:rPr lang="en-US" b="1" u="sng" dirty="0"/>
              <a:t>1 long bone </a:t>
            </a:r>
            <a:r>
              <a:rPr lang="en-US" dirty="0"/>
              <a:t>extending from the body to the first joint, then </a:t>
            </a:r>
            <a:r>
              <a:rPr lang="en-US" b="1" u="sng" dirty="0"/>
              <a:t>2 bones </a:t>
            </a:r>
            <a:r>
              <a:rPr lang="en-US" dirty="0"/>
              <a:t>that extend to the next joint, then at the end of the limb there are </a:t>
            </a:r>
            <a:r>
              <a:rPr lang="en-US" b="1" u="sng" dirty="0"/>
              <a:t>5 sets of bones</a:t>
            </a:r>
          </a:p>
          <a:p>
            <a:r>
              <a:rPr lang="en-US" dirty="0"/>
              <a:t>In some </a:t>
            </a:r>
            <a:r>
              <a:rPr lang="en-US" dirty="0" err="1"/>
              <a:t>tetrapods</a:t>
            </a:r>
            <a:r>
              <a:rPr lang="en-US" dirty="0"/>
              <a:t>, groups of bones will be fused (such as in wings and hooves).</a:t>
            </a:r>
          </a:p>
        </p:txBody>
      </p:sp>
      <p:pic>
        <p:nvPicPr>
          <p:cNvPr id="4" name="Picture 3">
            <a:extLst>
              <a:ext uri="{FF2B5EF4-FFF2-40B4-BE49-F238E27FC236}">
                <a16:creationId xmlns:a16="http://schemas.microsoft.com/office/drawing/2014/main" id="{4FFCB097-ADFE-4008-8494-B44EBEE20C00}"/>
              </a:ext>
            </a:extLst>
          </p:cNvPr>
          <p:cNvPicPr/>
          <p:nvPr/>
        </p:nvPicPr>
        <p:blipFill rotWithShape="1">
          <a:blip r:embed="rId3">
            <a:extLst>
              <a:ext uri="{28A0092B-C50C-407E-A947-70E740481C1C}">
                <a14:useLocalDpi xmlns:a14="http://schemas.microsoft.com/office/drawing/2010/main" val="0"/>
              </a:ext>
            </a:extLst>
          </a:blip>
          <a:srcRect l="20897" t="7659" r="69231" b="28201"/>
          <a:stretch/>
        </p:blipFill>
        <p:spPr bwMode="auto">
          <a:xfrm rot="16200000">
            <a:off x="4939982" y="3975735"/>
            <a:ext cx="1169035" cy="406908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A38DCF30-9B84-499A-B152-D52442058041}"/>
              </a:ext>
            </a:extLst>
          </p:cNvPr>
          <p:cNvSpPr txBox="1"/>
          <p:nvPr/>
        </p:nvSpPr>
        <p:spPr>
          <a:xfrm>
            <a:off x="3621879" y="5640943"/>
            <a:ext cx="1319213" cy="369332"/>
          </a:xfrm>
          <a:prstGeom prst="rect">
            <a:avLst/>
          </a:prstGeom>
          <a:noFill/>
        </p:spPr>
        <p:txBody>
          <a:bodyPr wrap="square" rtlCol="0">
            <a:spAutoFit/>
          </a:bodyPr>
          <a:lstStyle/>
          <a:p>
            <a:r>
              <a:rPr lang="en-US" dirty="0"/>
              <a:t>1 (humerus)</a:t>
            </a:r>
          </a:p>
        </p:txBody>
      </p:sp>
      <p:sp>
        <p:nvSpPr>
          <p:cNvPr id="6" name="TextBox 5">
            <a:extLst>
              <a:ext uri="{FF2B5EF4-FFF2-40B4-BE49-F238E27FC236}">
                <a16:creationId xmlns:a16="http://schemas.microsoft.com/office/drawing/2014/main" id="{5E26D26B-E13D-43A6-80B0-EFE5C0032480}"/>
              </a:ext>
            </a:extLst>
          </p:cNvPr>
          <p:cNvSpPr txBox="1"/>
          <p:nvPr/>
        </p:nvSpPr>
        <p:spPr>
          <a:xfrm>
            <a:off x="4878942" y="5363944"/>
            <a:ext cx="1371123" cy="646331"/>
          </a:xfrm>
          <a:prstGeom prst="rect">
            <a:avLst/>
          </a:prstGeom>
          <a:noFill/>
        </p:spPr>
        <p:txBody>
          <a:bodyPr wrap="square" rtlCol="0">
            <a:spAutoFit/>
          </a:bodyPr>
          <a:lstStyle/>
          <a:p>
            <a:r>
              <a:rPr lang="en-US" dirty="0"/>
              <a:t>2 (radius and ulna)</a:t>
            </a:r>
          </a:p>
        </p:txBody>
      </p:sp>
      <p:sp>
        <p:nvSpPr>
          <p:cNvPr id="7" name="TextBox 6">
            <a:extLst>
              <a:ext uri="{FF2B5EF4-FFF2-40B4-BE49-F238E27FC236}">
                <a16:creationId xmlns:a16="http://schemas.microsoft.com/office/drawing/2014/main" id="{CE68C77C-B9FD-4C65-A48A-8F00D43970FA}"/>
              </a:ext>
            </a:extLst>
          </p:cNvPr>
          <p:cNvSpPr txBox="1"/>
          <p:nvPr/>
        </p:nvSpPr>
        <p:spPr>
          <a:xfrm>
            <a:off x="5914788" y="5195788"/>
            <a:ext cx="2414203" cy="369332"/>
          </a:xfrm>
          <a:prstGeom prst="rect">
            <a:avLst/>
          </a:prstGeom>
          <a:noFill/>
        </p:spPr>
        <p:txBody>
          <a:bodyPr wrap="square" rtlCol="0">
            <a:spAutoFit/>
          </a:bodyPr>
          <a:lstStyle/>
          <a:p>
            <a:r>
              <a:rPr lang="en-US" dirty="0"/>
              <a:t>5 (phalanges in 5 digits)</a:t>
            </a:r>
          </a:p>
        </p:txBody>
      </p:sp>
      <p:sp>
        <p:nvSpPr>
          <p:cNvPr id="8" name="TextBox 7">
            <a:extLst>
              <a:ext uri="{FF2B5EF4-FFF2-40B4-BE49-F238E27FC236}">
                <a16:creationId xmlns:a16="http://schemas.microsoft.com/office/drawing/2014/main" id="{8A787A05-B123-4BB6-B810-70A20C767E6E}"/>
              </a:ext>
            </a:extLst>
          </p:cNvPr>
          <p:cNvSpPr txBox="1"/>
          <p:nvPr/>
        </p:nvSpPr>
        <p:spPr>
          <a:xfrm>
            <a:off x="3066096" y="5056425"/>
            <a:ext cx="1812846" cy="646331"/>
          </a:xfrm>
          <a:prstGeom prst="rect">
            <a:avLst/>
          </a:prstGeom>
          <a:noFill/>
        </p:spPr>
        <p:txBody>
          <a:bodyPr wrap="square" rtlCol="0">
            <a:spAutoFit/>
          </a:bodyPr>
          <a:lstStyle/>
          <a:p>
            <a:r>
              <a:rPr lang="en-US" dirty="0"/>
              <a:t>Example pattern: forelimb:</a:t>
            </a:r>
          </a:p>
        </p:txBody>
      </p:sp>
    </p:spTree>
    <p:extLst>
      <p:ext uri="{BB962C8B-B14F-4D97-AF65-F5344CB8AC3E}">
        <p14:creationId xmlns:p14="http://schemas.microsoft.com/office/powerpoint/2010/main" val="583792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5BCA5-BF6F-4417-A810-825E983882EE}"/>
              </a:ext>
            </a:extLst>
          </p:cNvPr>
          <p:cNvSpPr>
            <a:spLocks noGrp="1"/>
          </p:cNvSpPr>
          <p:nvPr>
            <p:ph type="title"/>
          </p:nvPr>
        </p:nvSpPr>
        <p:spPr/>
        <p:txBody>
          <a:bodyPr/>
          <a:lstStyle/>
          <a:p>
            <a:r>
              <a:rPr lang="en-US" dirty="0"/>
              <a:t>Terrestrial Vertebrates-</a:t>
            </a:r>
            <a:r>
              <a:rPr lang="en-US" dirty="0" err="1"/>
              <a:t>Tetrapods</a:t>
            </a:r>
            <a:endParaRPr lang="en-US" dirty="0"/>
          </a:p>
        </p:txBody>
      </p:sp>
      <p:pic>
        <p:nvPicPr>
          <p:cNvPr id="3074" name="Picture 2">
            <a:extLst>
              <a:ext uri="{FF2B5EF4-FFF2-40B4-BE49-F238E27FC236}">
                <a16:creationId xmlns:a16="http://schemas.microsoft.com/office/drawing/2014/main" id="{CC2021A4-8ACE-473E-A2C7-3E596EFC3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485" y="1546471"/>
            <a:ext cx="10144125" cy="5238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4E71C8-786F-49EA-9A59-635A6730BE4F}"/>
              </a:ext>
            </a:extLst>
          </p:cNvPr>
          <p:cNvSpPr txBox="1"/>
          <p:nvPr/>
        </p:nvSpPr>
        <p:spPr>
          <a:xfrm>
            <a:off x="4661452" y="1690687"/>
            <a:ext cx="6022699" cy="923330"/>
          </a:xfrm>
          <a:prstGeom prst="rect">
            <a:avLst/>
          </a:prstGeom>
          <a:noFill/>
        </p:spPr>
        <p:txBody>
          <a:bodyPr wrap="square" rtlCol="0">
            <a:spAutoFit/>
          </a:bodyPr>
          <a:lstStyle/>
          <a:p>
            <a:r>
              <a:rPr lang="en-US" dirty="0"/>
              <a:t>The first </a:t>
            </a:r>
            <a:r>
              <a:rPr lang="en-US" dirty="0" err="1"/>
              <a:t>tetrapods</a:t>
            </a:r>
            <a:r>
              <a:rPr lang="en-US" dirty="0"/>
              <a:t> evolved from fish. </a:t>
            </a:r>
            <a:r>
              <a:rPr lang="en-US" i="1" dirty="0"/>
              <a:t>Tiktaalik</a:t>
            </a:r>
            <a:r>
              <a:rPr lang="en-US" dirty="0"/>
              <a:t> was a fish with some tetrapod features; its discovery was important for our understanding of the evolution of land vertebrates.</a:t>
            </a:r>
          </a:p>
        </p:txBody>
      </p:sp>
    </p:spTree>
    <p:extLst>
      <p:ext uri="{BB962C8B-B14F-4D97-AF65-F5344CB8AC3E}">
        <p14:creationId xmlns:p14="http://schemas.microsoft.com/office/powerpoint/2010/main" val="1066618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9AA2-6FC9-49EA-A8A3-80E8115E81B0}"/>
              </a:ext>
            </a:extLst>
          </p:cNvPr>
          <p:cNvSpPr>
            <a:spLocks noGrp="1"/>
          </p:cNvSpPr>
          <p:nvPr>
            <p:ph type="title"/>
          </p:nvPr>
        </p:nvSpPr>
        <p:spPr/>
        <p:txBody>
          <a:bodyPr/>
          <a:lstStyle/>
          <a:p>
            <a:r>
              <a:rPr lang="en-US" dirty="0"/>
              <a:t>1-2-5 Tetrapod Limb Pattern</a:t>
            </a:r>
          </a:p>
        </p:txBody>
      </p:sp>
      <p:pic>
        <p:nvPicPr>
          <p:cNvPr id="4098" name="Picture 2">
            <a:extLst>
              <a:ext uri="{FF2B5EF4-FFF2-40B4-BE49-F238E27FC236}">
                <a16:creationId xmlns:a16="http://schemas.microsoft.com/office/drawing/2014/main" id="{4FFCB097-ADFE-4008-8494-B44EBEE20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40" y="1643062"/>
            <a:ext cx="9852919" cy="527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186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3B400-E2E7-4CF3-8A36-8CFD6CE80A3F}"/>
              </a:ext>
            </a:extLst>
          </p:cNvPr>
          <p:cNvSpPr>
            <a:spLocks noGrp="1"/>
          </p:cNvSpPr>
          <p:nvPr>
            <p:ph type="title"/>
          </p:nvPr>
        </p:nvSpPr>
        <p:spPr/>
        <p:txBody>
          <a:bodyPr/>
          <a:lstStyle/>
          <a:p>
            <a:r>
              <a:rPr lang="en-US" dirty="0"/>
              <a:t>Amphibians</a:t>
            </a:r>
          </a:p>
        </p:txBody>
      </p:sp>
      <p:sp>
        <p:nvSpPr>
          <p:cNvPr id="3" name="Content Placeholder 2">
            <a:extLst>
              <a:ext uri="{FF2B5EF4-FFF2-40B4-BE49-F238E27FC236}">
                <a16:creationId xmlns:a16="http://schemas.microsoft.com/office/drawing/2014/main" id="{AD0CED12-C146-46ED-BCC8-A7C9C9D71E25}"/>
              </a:ext>
            </a:extLst>
          </p:cNvPr>
          <p:cNvSpPr>
            <a:spLocks noGrp="1"/>
          </p:cNvSpPr>
          <p:nvPr>
            <p:ph idx="1"/>
          </p:nvPr>
        </p:nvSpPr>
        <p:spPr>
          <a:xfrm>
            <a:off x="0" y="1825624"/>
            <a:ext cx="6383045" cy="5032375"/>
          </a:xfrm>
        </p:spPr>
        <p:txBody>
          <a:bodyPr>
            <a:normAutofit fontScale="85000" lnSpcReduction="10000"/>
          </a:bodyPr>
          <a:lstStyle/>
          <a:p>
            <a:r>
              <a:rPr lang="en-US" dirty="0"/>
              <a:t>First vertebrates to transition to land</a:t>
            </a:r>
          </a:p>
          <a:p>
            <a:r>
              <a:rPr lang="en-US" dirty="0"/>
              <a:t>Limited to moist environments </a:t>
            </a:r>
          </a:p>
          <a:p>
            <a:r>
              <a:rPr lang="en-US" dirty="0"/>
              <a:t>Many of the adult amphibians have lungs and cutaneous respiration (gas exchange through skin).</a:t>
            </a:r>
          </a:p>
          <a:p>
            <a:r>
              <a:rPr lang="en-US" dirty="0"/>
              <a:t>In order for blood to be oxygenated efficiently, terrestrial vertebrates needed to develop </a:t>
            </a:r>
            <a:r>
              <a:rPr lang="en-US" b="1" dirty="0"/>
              <a:t>double circulation </a:t>
            </a:r>
            <a:r>
              <a:rPr lang="en-US" dirty="0"/>
              <a:t>(blood goes from heart to lungs to pick up oxygenated blood, then back to heart to pump to rest of body)</a:t>
            </a:r>
            <a:r>
              <a:rPr lang="en-US" b="1" dirty="0"/>
              <a:t> </a:t>
            </a:r>
            <a:r>
              <a:rPr lang="en-US" dirty="0"/>
              <a:t>to pump blood.</a:t>
            </a:r>
          </a:p>
          <a:p>
            <a:r>
              <a:rPr lang="en-US" dirty="0"/>
              <a:t>Amphibians are tied to water for at least part of their life-cycle, especially reproduction. Their eggs would dry out outside of water. The larvae are also usually aquatic.</a:t>
            </a:r>
          </a:p>
          <a:p>
            <a:endParaRPr lang="en-US" dirty="0"/>
          </a:p>
          <a:p>
            <a:endParaRPr lang="en-US" dirty="0"/>
          </a:p>
        </p:txBody>
      </p:sp>
      <p:pic>
        <p:nvPicPr>
          <p:cNvPr id="5122" name="Picture 2" descr="https://upload.wikimedia.org/wikipedia/commons/5/51/Amphibians.png">
            <a:extLst>
              <a:ext uri="{FF2B5EF4-FFF2-40B4-BE49-F238E27FC236}">
                <a16:creationId xmlns:a16="http://schemas.microsoft.com/office/drawing/2014/main" id="{7CDFCFDC-0EB3-4DE5-99AB-4A62061BB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640" y="1709612"/>
            <a:ext cx="5704360" cy="36043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92CEB2E-561B-4C0A-8D08-664A12478BE1}"/>
              </a:ext>
            </a:extLst>
          </p:cNvPr>
          <p:cNvSpPr/>
          <p:nvPr/>
        </p:nvSpPr>
        <p:spPr>
          <a:xfrm>
            <a:off x="6199573" y="6519446"/>
            <a:ext cx="6096000" cy="338554"/>
          </a:xfrm>
          <a:prstGeom prst="rect">
            <a:avLst/>
          </a:prstGeom>
        </p:spPr>
        <p:txBody>
          <a:bodyPr>
            <a:spAutoFit/>
          </a:bodyPr>
          <a:lstStyle/>
          <a:p>
            <a:r>
              <a:rPr lang="en-US" sz="800" dirty="0">
                <a:solidFill>
                  <a:srgbClr val="222222"/>
                </a:solidFill>
                <a:latin typeface="Arial" panose="020B0604020202020204" pitchFamily="34" charset="0"/>
              </a:rPr>
              <a:t>File:Amphibians.png. (2016, November 17). </a:t>
            </a:r>
            <a:r>
              <a:rPr lang="en-US" sz="800" i="1" dirty="0">
                <a:solidFill>
                  <a:srgbClr val="222222"/>
                </a:solidFill>
                <a:latin typeface="Arial" panose="020B0604020202020204" pitchFamily="34" charset="0"/>
              </a:rPr>
              <a:t>Wikimedia Commons, the free media repository</a:t>
            </a:r>
            <a:r>
              <a:rPr lang="en-US" sz="800" dirty="0">
                <a:solidFill>
                  <a:srgbClr val="222222"/>
                </a:solidFill>
                <a:latin typeface="Arial" panose="020B0604020202020204" pitchFamily="34" charset="0"/>
              </a:rPr>
              <a:t>. Retrieved 10:12, November 12, 2018 from </a:t>
            </a:r>
            <a:r>
              <a:rPr lang="en-US" sz="800" dirty="0">
                <a:solidFill>
                  <a:srgbClr val="663366"/>
                </a:solidFill>
                <a:latin typeface="Arial" panose="020B0604020202020204" pitchFamily="34" charset="0"/>
              </a:rPr>
              <a:t>https://commons.wikimedia.org/w/index.php?title=File:Amphibians.png&amp;oldid=214958305</a:t>
            </a:r>
            <a:r>
              <a:rPr lang="en-US" sz="800" dirty="0">
                <a:solidFill>
                  <a:srgbClr val="222222"/>
                </a:solidFill>
                <a:latin typeface="Arial" panose="020B0604020202020204" pitchFamily="34" charset="0"/>
              </a:rPr>
              <a:t>.</a:t>
            </a:r>
            <a:endParaRPr lang="en-US" sz="800" dirty="0"/>
          </a:p>
        </p:txBody>
      </p:sp>
    </p:spTree>
    <p:extLst>
      <p:ext uri="{BB962C8B-B14F-4D97-AF65-F5344CB8AC3E}">
        <p14:creationId xmlns:p14="http://schemas.microsoft.com/office/powerpoint/2010/main" val="503063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7A477-C8DE-4C13-ACF9-4173BF3642E6}"/>
              </a:ext>
            </a:extLst>
          </p:cNvPr>
          <p:cNvSpPr>
            <a:spLocks noGrp="1"/>
          </p:cNvSpPr>
          <p:nvPr>
            <p:ph type="title"/>
          </p:nvPr>
        </p:nvSpPr>
        <p:spPr>
          <a:xfrm>
            <a:off x="838200" y="365125"/>
            <a:ext cx="5811078" cy="1325563"/>
          </a:xfrm>
        </p:spPr>
        <p:txBody>
          <a:bodyPr/>
          <a:lstStyle/>
          <a:p>
            <a:r>
              <a:rPr lang="en-US" dirty="0"/>
              <a:t>Amniotes</a:t>
            </a:r>
          </a:p>
        </p:txBody>
      </p:sp>
      <p:sp>
        <p:nvSpPr>
          <p:cNvPr id="3" name="Content Placeholder 2">
            <a:extLst>
              <a:ext uri="{FF2B5EF4-FFF2-40B4-BE49-F238E27FC236}">
                <a16:creationId xmlns:a16="http://schemas.microsoft.com/office/drawing/2014/main" id="{27DEC33E-9B3A-4BAA-BD40-95F1A74392CF}"/>
              </a:ext>
            </a:extLst>
          </p:cNvPr>
          <p:cNvSpPr>
            <a:spLocks noGrp="1"/>
          </p:cNvSpPr>
          <p:nvPr>
            <p:ph idx="1"/>
          </p:nvPr>
        </p:nvSpPr>
        <p:spPr>
          <a:xfrm>
            <a:off x="218661" y="1690688"/>
            <a:ext cx="6555354" cy="4351338"/>
          </a:xfrm>
        </p:spPr>
        <p:txBody>
          <a:bodyPr/>
          <a:lstStyle/>
          <a:p>
            <a:r>
              <a:rPr lang="en-US" dirty="0"/>
              <a:t>First fully terrestrial vertebrates</a:t>
            </a:r>
          </a:p>
          <a:p>
            <a:r>
              <a:rPr lang="en-US" dirty="0"/>
              <a:t>First appeared ~300MYA</a:t>
            </a:r>
          </a:p>
          <a:p>
            <a:r>
              <a:rPr lang="en-US" dirty="0"/>
              <a:t>Named for the amniotic egg</a:t>
            </a:r>
          </a:p>
          <a:p>
            <a:pPr lvl="1"/>
            <a:r>
              <a:rPr lang="en-US" dirty="0"/>
              <a:t>Amnion- extra membrane inside the egg that seals fluid in and keeps the embryo in a wet environment</a:t>
            </a:r>
          </a:p>
          <a:p>
            <a:r>
              <a:rPr lang="en-US" dirty="0"/>
              <a:t>Split off into two main lineages: </a:t>
            </a:r>
          </a:p>
          <a:p>
            <a:pPr lvl="1"/>
            <a:r>
              <a:rPr lang="en-US" dirty="0"/>
              <a:t>Mammals</a:t>
            </a:r>
          </a:p>
          <a:p>
            <a:pPr lvl="1"/>
            <a:r>
              <a:rPr lang="en-US" dirty="0"/>
              <a:t>Reptiles</a:t>
            </a:r>
          </a:p>
        </p:txBody>
      </p:sp>
      <p:pic>
        <p:nvPicPr>
          <p:cNvPr id="6146" name="Picture 2">
            <a:extLst>
              <a:ext uri="{FF2B5EF4-FFF2-40B4-BE49-F238E27FC236}">
                <a16:creationId xmlns:a16="http://schemas.microsoft.com/office/drawing/2014/main" id="{E8ACC625-E914-49DA-9B46-489F28B6A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015" y="3052469"/>
            <a:ext cx="5417985" cy="3340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37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A9A32-C2C7-493F-95C6-E0AF70D86477}"/>
              </a:ext>
            </a:extLst>
          </p:cNvPr>
          <p:cNvPicPr>
            <a:picLocks noChangeAspect="1"/>
          </p:cNvPicPr>
          <p:nvPr/>
        </p:nvPicPr>
        <p:blipFill rotWithShape="1">
          <a:blip r:embed="rId2"/>
          <a:srcRect l="11791"/>
          <a:stretch/>
        </p:blipFill>
        <p:spPr>
          <a:xfrm>
            <a:off x="4840224" y="267588"/>
            <a:ext cx="8482361" cy="5760632"/>
          </a:xfrm>
          <a:prstGeom prst="rect">
            <a:avLst/>
          </a:prstGeom>
        </p:spPr>
      </p:pic>
      <p:sp>
        <p:nvSpPr>
          <p:cNvPr id="2" name="Title 1">
            <a:extLst>
              <a:ext uri="{FF2B5EF4-FFF2-40B4-BE49-F238E27FC236}">
                <a16:creationId xmlns:a16="http://schemas.microsoft.com/office/drawing/2014/main" id="{904BD00C-0019-4E21-9B14-33ED5CFBC909}"/>
              </a:ext>
            </a:extLst>
          </p:cNvPr>
          <p:cNvSpPr>
            <a:spLocks noGrp="1"/>
          </p:cNvSpPr>
          <p:nvPr>
            <p:ph type="title"/>
          </p:nvPr>
        </p:nvSpPr>
        <p:spPr/>
        <p:txBody>
          <a:bodyPr/>
          <a:lstStyle/>
          <a:p>
            <a:r>
              <a:rPr lang="en-US" dirty="0"/>
              <a:t>Deuterostomes</a:t>
            </a:r>
          </a:p>
        </p:txBody>
      </p:sp>
      <p:sp>
        <p:nvSpPr>
          <p:cNvPr id="3" name="Content Placeholder 2">
            <a:extLst>
              <a:ext uri="{FF2B5EF4-FFF2-40B4-BE49-F238E27FC236}">
                <a16:creationId xmlns:a16="http://schemas.microsoft.com/office/drawing/2014/main" id="{24022273-4FAF-4535-81B4-14F2D56099FE}"/>
              </a:ext>
            </a:extLst>
          </p:cNvPr>
          <p:cNvSpPr>
            <a:spLocks noGrp="1"/>
          </p:cNvSpPr>
          <p:nvPr>
            <p:ph idx="1"/>
          </p:nvPr>
        </p:nvSpPr>
        <p:spPr>
          <a:xfrm>
            <a:off x="1" y="1690687"/>
            <a:ext cx="5175682" cy="5042049"/>
          </a:xfrm>
        </p:spPr>
        <p:txBody>
          <a:bodyPr>
            <a:normAutofit/>
          </a:bodyPr>
          <a:lstStyle/>
          <a:p>
            <a:r>
              <a:rPr lang="en-US" dirty="0"/>
              <a:t>All deuterostomes follow similar early embryological development </a:t>
            </a:r>
          </a:p>
          <a:p>
            <a:pPr lvl="1"/>
            <a:r>
              <a:rPr lang="en-US" dirty="0"/>
              <a:t>Fertilized deuterostome egg cells divide and form a blastula, then they become a gastrula.</a:t>
            </a:r>
          </a:p>
          <a:p>
            <a:r>
              <a:rPr lang="en-US" dirty="0"/>
              <a:t>Deuterostomes form two openings in the gastrula </a:t>
            </a:r>
          </a:p>
          <a:p>
            <a:pPr lvl="1"/>
            <a:r>
              <a:rPr lang="en-US" dirty="0"/>
              <a:t>The first opening into the gastrovascular cavity becomes the anus.</a:t>
            </a:r>
          </a:p>
          <a:p>
            <a:pPr lvl="1"/>
            <a:r>
              <a:rPr lang="en-US" dirty="0"/>
              <a:t>The second opening becomes the mouth.</a:t>
            </a:r>
          </a:p>
          <a:p>
            <a:pPr marL="457200" lvl="1" indent="0">
              <a:buNone/>
            </a:pPr>
            <a:endParaRPr lang="en-US" dirty="0"/>
          </a:p>
        </p:txBody>
      </p:sp>
      <p:sp>
        <p:nvSpPr>
          <p:cNvPr id="5" name="Rectangle 4">
            <a:extLst>
              <a:ext uri="{FF2B5EF4-FFF2-40B4-BE49-F238E27FC236}">
                <a16:creationId xmlns:a16="http://schemas.microsoft.com/office/drawing/2014/main" id="{E9328F5D-D83A-49E6-B51F-31C087C33737}"/>
              </a:ext>
            </a:extLst>
          </p:cNvPr>
          <p:cNvSpPr/>
          <p:nvPr/>
        </p:nvSpPr>
        <p:spPr>
          <a:xfrm>
            <a:off x="8771138" y="1908699"/>
            <a:ext cx="3420861" cy="967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28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32431-75BD-49E3-85D1-E0E649012A3F}"/>
              </a:ext>
            </a:extLst>
          </p:cNvPr>
          <p:cNvSpPr>
            <a:spLocks noGrp="1"/>
          </p:cNvSpPr>
          <p:nvPr>
            <p:ph type="title"/>
          </p:nvPr>
        </p:nvSpPr>
        <p:spPr>
          <a:xfrm>
            <a:off x="838200" y="364328"/>
            <a:ext cx="10515600" cy="1325563"/>
          </a:xfrm>
        </p:spPr>
        <p:txBody>
          <a:bodyPr/>
          <a:lstStyle/>
          <a:p>
            <a:r>
              <a:rPr lang="en-US" dirty="0"/>
              <a:t>Which came first?</a:t>
            </a:r>
          </a:p>
        </p:txBody>
      </p:sp>
      <p:pic>
        <p:nvPicPr>
          <p:cNvPr id="7170" name="Picture 2">
            <a:extLst>
              <a:ext uri="{FF2B5EF4-FFF2-40B4-BE49-F238E27FC236}">
                <a16:creationId xmlns:a16="http://schemas.microsoft.com/office/drawing/2014/main" id="{B0FE3F1B-1DB1-42DE-9BA3-E21AACBD9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062" y="1381919"/>
            <a:ext cx="8582025" cy="5238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F6B155-7D2C-4A06-A473-AC33913D842C}"/>
              </a:ext>
            </a:extLst>
          </p:cNvPr>
          <p:cNvSpPr txBox="1"/>
          <p:nvPr/>
        </p:nvSpPr>
        <p:spPr>
          <a:xfrm>
            <a:off x="9489929" y="4001294"/>
            <a:ext cx="1678180" cy="646331"/>
          </a:xfrm>
          <a:prstGeom prst="rect">
            <a:avLst/>
          </a:prstGeom>
          <a:noFill/>
          <a:ln w="76200">
            <a:solidFill>
              <a:srgbClr val="FF0000"/>
            </a:solidFill>
          </a:ln>
        </p:spPr>
        <p:txBody>
          <a:bodyPr wrap="square" rtlCol="0">
            <a:spAutoFit/>
          </a:bodyPr>
          <a:lstStyle/>
          <a:p>
            <a:r>
              <a:rPr lang="en-US" sz="3600" dirty="0"/>
              <a:t>Chicken</a:t>
            </a:r>
          </a:p>
        </p:txBody>
      </p:sp>
      <p:cxnSp>
        <p:nvCxnSpPr>
          <p:cNvPr id="6" name="Straight Arrow Connector 5">
            <a:extLst>
              <a:ext uri="{FF2B5EF4-FFF2-40B4-BE49-F238E27FC236}">
                <a16:creationId xmlns:a16="http://schemas.microsoft.com/office/drawing/2014/main" id="{A581105B-E1EF-4290-8DF1-9D3376AFFC30}"/>
              </a:ext>
            </a:extLst>
          </p:cNvPr>
          <p:cNvCxnSpPr>
            <a:cxnSpLocks/>
          </p:cNvCxnSpPr>
          <p:nvPr/>
        </p:nvCxnSpPr>
        <p:spPr>
          <a:xfrm flipV="1">
            <a:off x="1912398" y="4406878"/>
            <a:ext cx="532660" cy="7776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102EFB7-DDA8-4AA7-9073-02EFC0CA76AA}"/>
              </a:ext>
            </a:extLst>
          </p:cNvPr>
          <p:cNvSpPr txBox="1"/>
          <p:nvPr/>
        </p:nvSpPr>
        <p:spPr>
          <a:xfrm>
            <a:off x="838200" y="5184559"/>
            <a:ext cx="1074198" cy="646331"/>
          </a:xfrm>
          <a:prstGeom prst="rect">
            <a:avLst/>
          </a:prstGeom>
          <a:noFill/>
          <a:ln w="76200">
            <a:solidFill>
              <a:srgbClr val="FF0000"/>
            </a:solidFill>
          </a:ln>
        </p:spPr>
        <p:txBody>
          <a:bodyPr wrap="square" rtlCol="0">
            <a:spAutoFit/>
          </a:bodyPr>
          <a:lstStyle/>
          <a:p>
            <a:r>
              <a:rPr lang="en-US" sz="3600" dirty="0"/>
              <a:t>Egg</a:t>
            </a:r>
          </a:p>
        </p:txBody>
      </p:sp>
      <p:cxnSp>
        <p:nvCxnSpPr>
          <p:cNvPr id="10" name="Straight Arrow Connector 9">
            <a:extLst>
              <a:ext uri="{FF2B5EF4-FFF2-40B4-BE49-F238E27FC236}">
                <a16:creationId xmlns:a16="http://schemas.microsoft.com/office/drawing/2014/main" id="{3E56B868-FD2F-402B-9ED2-AFCDD390198C}"/>
              </a:ext>
            </a:extLst>
          </p:cNvPr>
          <p:cNvCxnSpPr>
            <a:cxnSpLocks/>
          </p:cNvCxnSpPr>
          <p:nvPr/>
        </p:nvCxnSpPr>
        <p:spPr>
          <a:xfrm flipH="1">
            <a:off x="7905404" y="4115395"/>
            <a:ext cx="1584525"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5" name="3D Model 4" descr="Chicken">
                <a:extLst>
                  <a:ext uri="{FF2B5EF4-FFF2-40B4-BE49-F238E27FC236}">
                    <a16:creationId xmlns:a16="http://schemas.microsoft.com/office/drawing/2014/main" id="{AF3AAEFD-17B3-44BC-AFAB-D95CC242AF88}"/>
                  </a:ext>
                </a:extLst>
              </p:cNvPr>
              <p:cNvGraphicFramePr>
                <a:graphicFrameLocks noChangeAspect="1"/>
              </p:cNvGraphicFramePr>
              <p:nvPr>
                <p:extLst>
                  <p:ext uri="{D42A27DB-BD31-4B8C-83A1-F6EECF244321}">
                    <p14:modId xmlns:p14="http://schemas.microsoft.com/office/powerpoint/2010/main" val="1483600371"/>
                  </p:ext>
                </p:extLst>
              </p:nvPr>
            </p:nvGraphicFramePr>
            <p:xfrm>
              <a:off x="5645426" y="135133"/>
              <a:ext cx="1087716" cy="1554758"/>
            </p:xfrm>
            <a:graphic>
              <a:graphicData uri="http://schemas.microsoft.com/office/drawing/2017/model3d">
                <am3d:model3d r:embed="rId3">
                  <am3d:spPr>
                    <a:xfrm>
                      <a:off x="0" y="0"/>
                      <a:ext cx="1087716" cy="1554758"/>
                    </a:xfrm>
                    <a:prstGeom prst="rect">
                      <a:avLst/>
                    </a:prstGeom>
                  </am3d:spPr>
                  <am3d:camera>
                    <am3d:pos x="0" y="0" z="69469466"/>
                    <am3d:up dx="0" dy="36000000" dz="0"/>
                    <am3d:lookAt x="0" y="0" z="0"/>
                    <am3d:perspective fov="2700000"/>
                  </am3d:camera>
                  <am3d:trans>
                    <am3d:meterPerModelUnit n="25650053" d="1000000"/>
                    <am3d:preTrans dx="145539" dy="-17584525" dz="-25035"/>
                    <am3d:scale>
                      <am3d:sx n="1000000" d="1000000"/>
                      <am3d:sy n="1000000" d="1000000"/>
                      <am3d:sz n="1000000" d="1000000"/>
                    </am3d:scale>
                    <am3d:rot ax="1200000" ay="-1800000" az="-600000"/>
                    <am3d:postTrans dx="0" dy="0" dz="0"/>
                  </am3d:trans>
                  <am3d:raster rName="Office3DRenderer" rVer="16.0.8326">
                    <am3d:blip r:embed="rId4"/>
                  </am3d:raster>
                  <am3d:objViewport viewportSz="23044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Chicken">
                <a:extLst>
                  <a:ext uri="{FF2B5EF4-FFF2-40B4-BE49-F238E27FC236}">
                    <a16:creationId xmlns:a16="http://schemas.microsoft.com/office/drawing/2014/main" id="{AF3AAEFD-17B3-44BC-AFAB-D95CC242AF88}"/>
                  </a:ext>
                </a:extLst>
              </p:cNvPr>
              <p:cNvPicPr>
                <a:picLocks noGrp="1" noRot="1" noChangeAspect="1" noMove="1" noResize="1" noEditPoints="1" noAdjustHandles="1" noChangeArrowheads="1" noChangeShapeType="1" noCrop="1"/>
              </p:cNvPicPr>
              <p:nvPr/>
            </p:nvPicPr>
            <p:blipFill>
              <a:blip r:embed="rId4"/>
              <a:stretch>
                <a:fillRect/>
              </a:stretch>
            </p:blipFill>
            <p:spPr>
              <a:xfrm>
                <a:off x="5645426" y="135133"/>
                <a:ext cx="1087716" cy="1554758"/>
              </a:xfrm>
              <a:prstGeom prst="rect">
                <a:avLst/>
              </a:prstGeom>
            </p:spPr>
          </p:pic>
        </mc:Fallback>
      </mc:AlternateContent>
      <p:sp>
        <p:nvSpPr>
          <p:cNvPr id="11" name="Rectangle 10">
            <a:extLst>
              <a:ext uri="{FF2B5EF4-FFF2-40B4-BE49-F238E27FC236}">
                <a16:creationId xmlns:a16="http://schemas.microsoft.com/office/drawing/2014/main" id="{3825A96D-538A-41CA-A590-670C8D8BF97B}"/>
              </a:ext>
            </a:extLst>
          </p:cNvPr>
          <p:cNvSpPr/>
          <p:nvPr/>
        </p:nvSpPr>
        <p:spPr>
          <a:xfrm rot="19217039">
            <a:off x="4972011" y="-62081"/>
            <a:ext cx="415815" cy="707886"/>
          </a:xfrm>
          <a:prstGeom prst="rect">
            <a:avLst/>
          </a:prstGeom>
          <a:noFill/>
        </p:spPr>
        <p:txBody>
          <a:bodyPr wrap="squar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12" name="TextBox 11">
            <a:extLst>
              <a:ext uri="{FF2B5EF4-FFF2-40B4-BE49-F238E27FC236}">
                <a16:creationId xmlns:a16="http://schemas.microsoft.com/office/drawing/2014/main" id="{24159F25-258B-471E-8B61-56A00A801A16}"/>
              </a:ext>
            </a:extLst>
          </p:cNvPr>
          <p:cNvSpPr txBox="1"/>
          <p:nvPr/>
        </p:nvSpPr>
        <p:spPr>
          <a:xfrm>
            <a:off x="9061094" y="605677"/>
            <a:ext cx="2976217" cy="2554545"/>
          </a:xfrm>
          <a:prstGeom prst="rect">
            <a:avLst/>
          </a:prstGeom>
          <a:noFill/>
        </p:spPr>
        <p:txBody>
          <a:bodyPr wrap="square" rtlCol="0">
            <a:spAutoFit/>
          </a:bodyPr>
          <a:lstStyle/>
          <a:p>
            <a:r>
              <a:rPr lang="en-US" sz="3200" b="1" dirty="0">
                <a:solidFill>
                  <a:srgbClr val="FF0000"/>
                </a:solidFill>
              </a:rPr>
              <a:t>Amniotes with amniotic eggs evolved about 300 million years ago!</a:t>
            </a:r>
          </a:p>
        </p:txBody>
      </p:sp>
      <p:sp>
        <p:nvSpPr>
          <p:cNvPr id="3" name="Speech Bubble: Oval 2">
            <a:extLst>
              <a:ext uri="{FF2B5EF4-FFF2-40B4-BE49-F238E27FC236}">
                <a16:creationId xmlns:a16="http://schemas.microsoft.com/office/drawing/2014/main" id="{7D24938C-75A9-4AD5-9F57-EEB1A53EAD9C}"/>
              </a:ext>
            </a:extLst>
          </p:cNvPr>
          <p:cNvSpPr/>
          <p:nvPr/>
        </p:nvSpPr>
        <p:spPr>
          <a:xfrm>
            <a:off x="4883008" y="60759"/>
            <a:ext cx="603584" cy="462207"/>
          </a:xfrm>
          <a:prstGeom prst="wedgeEllipseCallout">
            <a:avLst>
              <a:gd name="adj1" fmla="val 69098"/>
              <a:gd name="adj2" fmla="val 57899"/>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531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2D3C-1545-4679-BE1E-19AD0C71270B}"/>
              </a:ext>
            </a:extLst>
          </p:cNvPr>
          <p:cNvSpPr>
            <a:spLocks noGrp="1"/>
          </p:cNvSpPr>
          <p:nvPr>
            <p:ph type="title"/>
          </p:nvPr>
        </p:nvSpPr>
        <p:spPr/>
        <p:txBody>
          <a:bodyPr/>
          <a:lstStyle/>
          <a:p>
            <a:r>
              <a:rPr lang="en-US" dirty="0"/>
              <a:t>Reptiles and Archosaurs</a:t>
            </a:r>
          </a:p>
        </p:txBody>
      </p:sp>
      <p:sp>
        <p:nvSpPr>
          <p:cNvPr id="3" name="Content Placeholder 2">
            <a:extLst>
              <a:ext uri="{FF2B5EF4-FFF2-40B4-BE49-F238E27FC236}">
                <a16:creationId xmlns:a16="http://schemas.microsoft.com/office/drawing/2014/main" id="{1BC70BF0-B020-4081-8740-92D8CC06DF5D}"/>
              </a:ext>
            </a:extLst>
          </p:cNvPr>
          <p:cNvSpPr>
            <a:spLocks noGrp="1"/>
          </p:cNvSpPr>
          <p:nvPr>
            <p:ph idx="1"/>
          </p:nvPr>
        </p:nvSpPr>
        <p:spPr/>
        <p:txBody>
          <a:bodyPr>
            <a:normAutofit lnSpcReduction="10000"/>
          </a:bodyPr>
          <a:lstStyle/>
          <a:p>
            <a:r>
              <a:rPr lang="en-US" dirty="0"/>
              <a:t>Reptiles have thick skin toughened with keratin</a:t>
            </a:r>
          </a:p>
          <a:p>
            <a:r>
              <a:rPr lang="en-US" dirty="0"/>
              <a:t>Keratin scales create an effective barrier to water loss</a:t>
            </a:r>
          </a:p>
          <a:p>
            <a:r>
              <a:rPr lang="en-US" dirty="0"/>
              <a:t>Most successful reptile group is the archosaurs</a:t>
            </a:r>
          </a:p>
          <a:p>
            <a:pPr lvl="1"/>
            <a:r>
              <a:rPr lang="en-US" dirty="0"/>
              <a:t>Crocodiles</a:t>
            </a:r>
          </a:p>
          <a:p>
            <a:pPr lvl="1"/>
            <a:r>
              <a:rPr lang="en-US" dirty="0"/>
              <a:t>Alligators</a:t>
            </a:r>
          </a:p>
          <a:p>
            <a:pPr lvl="1"/>
            <a:r>
              <a:rPr lang="en-US" dirty="0"/>
              <a:t>Dinosaurs</a:t>
            </a:r>
          </a:p>
          <a:p>
            <a:pPr lvl="1"/>
            <a:r>
              <a:rPr lang="en-US" dirty="0"/>
              <a:t>Birds</a:t>
            </a:r>
          </a:p>
          <a:p>
            <a:r>
              <a:rPr lang="en-US" dirty="0"/>
              <a:t>Archosaurs are more active, have higher metabolic rates, and have higher body temperatures than other reptiles.</a:t>
            </a:r>
          </a:p>
          <a:p>
            <a:r>
              <a:rPr lang="en-US" dirty="0"/>
              <a:t>Archosaurs will build nests and guard their young.</a:t>
            </a:r>
          </a:p>
        </p:txBody>
      </p:sp>
    </p:spTree>
    <p:extLst>
      <p:ext uri="{BB962C8B-B14F-4D97-AF65-F5344CB8AC3E}">
        <p14:creationId xmlns:p14="http://schemas.microsoft.com/office/powerpoint/2010/main" val="967296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D7C9B0F-ED47-4BDD-BB8B-AB502FE05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63" y="1619250"/>
            <a:ext cx="7296150" cy="5238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7ED1C2-AAC8-4918-AFE1-439A7A21D1E1}"/>
              </a:ext>
            </a:extLst>
          </p:cNvPr>
          <p:cNvSpPr>
            <a:spLocks noGrp="1"/>
          </p:cNvSpPr>
          <p:nvPr>
            <p:ph type="title"/>
          </p:nvPr>
        </p:nvSpPr>
        <p:spPr/>
        <p:txBody>
          <a:bodyPr/>
          <a:lstStyle/>
          <a:p>
            <a:r>
              <a:rPr lang="en-US" dirty="0"/>
              <a:t>Non-Avian Reptiles</a:t>
            </a:r>
          </a:p>
        </p:txBody>
      </p:sp>
      <p:sp>
        <p:nvSpPr>
          <p:cNvPr id="3" name="Content Placeholder 2">
            <a:extLst>
              <a:ext uri="{FF2B5EF4-FFF2-40B4-BE49-F238E27FC236}">
                <a16:creationId xmlns:a16="http://schemas.microsoft.com/office/drawing/2014/main" id="{C12371FF-E7E3-48D1-A073-20D043D713BB}"/>
              </a:ext>
            </a:extLst>
          </p:cNvPr>
          <p:cNvSpPr>
            <a:spLocks noGrp="1"/>
          </p:cNvSpPr>
          <p:nvPr>
            <p:ph idx="1"/>
          </p:nvPr>
        </p:nvSpPr>
        <p:spPr>
          <a:xfrm>
            <a:off x="6635496" y="405129"/>
            <a:ext cx="4867656" cy="3002408"/>
          </a:xfrm>
        </p:spPr>
        <p:txBody>
          <a:bodyPr/>
          <a:lstStyle/>
          <a:p>
            <a:r>
              <a:rPr lang="en-US" dirty="0"/>
              <a:t>3-chambered hearts </a:t>
            </a:r>
          </a:p>
          <a:p>
            <a:r>
              <a:rPr lang="en-US" dirty="0"/>
              <a:t>Keratin scales</a:t>
            </a:r>
          </a:p>
          <a:p>
            <a:r>
              <a:rPr lang="en-US" dirty="0"/>
              <a:t>Spongy lungs that create more surface area for gas exchange (this is true for reptiles, </a:t>
            </a:r>
            <a:r>
              <a:rPr lang="en-US" dirty="0" err="1"/>
              <a:t>bird,s</a:t>
            </a:r>
            <a:r>
              <a:rPr lang="en-US" dirty="0"/>
              <a:t> and mammals)</a:t>
            </a:r>
          </a:p>
        </p:txBody>
      </p:sp>
      <p:pic>
        <p:nvPicPr>
          <p:cNvPr id="4" name="Picture 3">
            <a:extLst>
              <a:ext uri="{FF2B5EF4-FFF2-40B4-BE49-F238E27FC236}">
                <a16:creationId xmlns:a16="http://schemas.microsoft.com/office/drawing/2014/main" id="{7718E699-F164-424D-A8CD-9C12D7ABA748}"/>
              </a:ext>
            </a:extLst>
          </p:cNvPr>
          <p:cNvPicPr>
            <a:picLocks noChangeAspect="1"/>
          </p:cNvPicPr>
          <p:nvPr/>
        </p:nvPicPr>
        <p:blipFill>
          <a:blip r:embed="rId4"/>
          <a:stretch>
            <a:fillRect/>
          </a:stretch>
        </p:blipFill>
        <p:spPr>
          <a:xfrm>
            <a:off x="8007428" y="4011764"/>
            <a:ext cx="4184572" cy="2846236"/>
          </a:xfrm>
          <a:prstGeom prst="rect">
            <a:avLst/>
          </a:prstGeom>
        </p:spPr>
      </p:pic>
      <p:sp>
        <p:nvSpPr>
          <p:cNvPr id="5" name="TextBox 4">
            <a:extLst>
              <a:ext uri="{FF2B5EF4-FFF2-40B4-BE49-F238E27FC236}">
                <a16:creationId xmlns:a16="http://schemas.microsoft.com/office/drawing/2014/main" id="{05149F13-2699-47A0-B026-220781D7808D}"/>
              </a:ext>
            </a:extLst>
          </p:cNvPr>
          <p:cNvSpPr txBox="1"/>
          <p:nvPr/>
        </p:nvSpPr>
        <p:spPr>
          <a:xfrm>
            <a:off x="8153263" y="3488544"/>
            <a:ext cx="4168943" cy="523220"/>
          </a:xfrm>
          <a:prstGeom prst="rect">
            <a:avLst/>
          </a:prstGeom>
          <a:noFill/>
        </p:spPr>
        <p:txBody>
          <a:bodyPr wrap="square" rtlCol="0">
            <a:spAutoFit/>
          </a:bodyPr>
          <a:lstStyle/>
          <a:p>
            <a:r>
              <a:rPr lang="en-US" sz="1400" b="1" dirty="0">
                <a:latin typeface="+mj-lt"/>
              </a:rPr>
              <a:t>spider-tailed horned viper</a:t>
            </a:r>
            <a:r>
              <a:rPr lang="en-US" sz="1400" dirty="0">
                <a:latin typeface="+mj-lt"/>
              </a:rPr>
              <a:t> (</a:t>
            </a:r>
            <a:r>
              <a:rPr lang="en-US" sz="1400" i="1" dirty="0" err="1">
                <a:latin typeface="+mj-lt"/>
              </a:rPr>
              <a:t>Pseudocerastes</a:t>
            </a:r>
            <a:r>
              <a:rPr lang="en-US" sz="1400" i="1" dirty="0">
                <a:latin typeface="+mj-lt"/>
              </a:rPr>
              <a:t> </a:t>
            </a:r>
            <a:r>
              <a:rPr lang="en-US" sz="1400" i="1" dirty="0" err="1">
                <a:latin typeface="+mj-lt"/>
              </a:rPr>
              <a:t>urarachnoides</a:t>
            </a:r>
            <a:r>
              <a:rPr lang="en-US" sz="1400" dirty="0">
                <a:latin typeface="+mj-lt"/>
              </a:rPr>
              <a:t>) </a:t>
            </a:r>
          </a:p>
        </p:txBody>
      </p:sp>
      <p:sp>
        <p:nvSpPr>
          <p:cNvPr id="6" name="Rectangle 5">
            <a:extLst>
              <a:ext uri="{FF2B5EF4-FFF2-40B4-BE49-F238E27FC236}">
                <a16:creationId xmlns:a16="http://schemas.microsoft.com/office/drawing/2014/main" id="{AB10FED5-DF52-40E4-A95A-A1D53BAE7C2D}"/>
              </a:ext>
            </a:extLst>
          </p:cNvPr>
          <p:cNvSpPr/>
          <p:nvPr/>
        </p:nvSpPr>
        <p:spPr>
          <a:xfrm>
            <a:off x="2834936" y="6622927"/>
            <a:ext cx="6096000" cy="276999"/>
          </a:xfrm>
          <a:prstGeom prst="rect">
            <a:avLst/>
          </a:prstGeom>
        </p:spPr>
        <p:txBody>
          <a:bodyPr>
            <a:spAutoFit/>
          </a:bodyPr>
          <a:lstStyle/>
          <a:p>
            <a:r>
              <a:rPr lang="en-US" sz="600" dirty="0">
                <a:solidFill>
                  <a:srgbClr val="222222"/>
                </a:solidFill>
                <a:latin typeface="Arial" panose="020B0604020202020204" pitchFamily="34" charset="0"/>
              </a:rPr>
              <a:t>File:Pseudocerastes urarachnoides.jpeg. (2018, February 13). </a:t>
            </a:r>
            <a:r>
              <a:rPr lang="en-US" sz="600" i="1" dirty="0">
                <a:solidFill>
                  <a:srgbClr val="222222"/>
                </a:solidFill>
                <a:latin typeface="Arial" panose="020B0604020202020204" pitchFamily="34" charset="0"/>
              </a:rPr>
              <a:t>Wikimedia Commons, the free media repository</a:t>
            </a:r>
            <a:r>
              <a:rPr lang="en-US" sz="600" dirty="0">
                <a:solidFill>
                  <a:srgbClr val="222222"/>
                </a:solidFill>
                <a:latin typeface="Arial" panose="020B0604020202020204" pitchFamily="34" charset="0"/>
              </a:rPr>
              <a:t>. Retrieved 10:45, November 12, 2018 from </a:t>
            </a:r>
            <a:r>
              <a:rPr lang="en-US" sz="600" dirty="0">
                <a:solidFill>
                  <a:srgbClr val="663366"/>
                </a:solidFill>
                <a:latin typeface="Arial" panose="020B0604020202020204" pitchFamily="34" charset="0"/>
              </a:rPr>
              <a:t>https://commons.wikimedia.org/w/index.php?title=File:Pseudocerastes_urarachnoides.jpeg&amp;oldid=286862608</a:t>
            </a:r>
            <a:r>
              <a:rPr lang="en-US" sz="600" dirty="0">
                <a:solidFill>
                  <a:srgbClr val="222222"/>
                </a:solidFill>
                <a:latin typeface="Arial" panose="020B0604020202020204" pitchFamily="34" charset="0"/>
              </a:rPr>
              <a:t>.</a:t>
            </a:r>
            <a:endParaRPr lang="en-US" sz="600" dirty="0"/>
          </a:p>
        </p:txBody>
      </p:sp>
    </p:spTree>
    <p:extLst>
      <p:ext uri="{BB962C8B-B14F-4D97-AF65-F5344CB8AC3E}">
        <p14:creationId xmlns:p14="http://schemas.microsoft.com/office/powerpoint/2010/main" val="3083798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1242-02A5-4830-8087-E10627035C14}"/>
              </a:ext>
            </a:extLst>
          </p:cNvPr>
          <p:cNvSpPr>
            <a:spLocks noGrp="1"/>
          </p:cNvSpPr>
          <p:nvPr>
            <p:ph type="title"/>
          </p:nvPr>
        </p:nvSpPr>
        <p:spPr/>
        <p:txBody>
          <a:bodyPr/>
          <a:lstStyle/>
          <a:p>
            <a:r>
              <a:rPr lang="en-US" dirty="0"/>
              <a:t>Avian Reptiles (Birds)</a:t>
            </a:r>
          </a:p>
        </p:txBody>
      </p:sp>
      <p:sp>
        <p:nvSpPr>
          <p:cNvPr id="3" name="Content Placeholder 2">
            <a:extLst>
              <a:ext uri="{FF2B5EF4-FFF2-40B4-BE49-F238E27FC236}">
                <a16:creationId xmlns:a16="http://schemas.microsoft.com/office/drawing/2014/main" id="{8DDBC18D-3B01-4B59-9E6D-90EFB731157D}"/>
              </a:ext>
            </a:extLst>
          </p:cNvPr>
          <p:cNvSpPr>
            <a:spLocks noGrp="1"/>
          </p:cNvSpPr>
          <p:nvPr>
            <p:ph idx="1"/>
          </p:nvPr>
        </p:nvSpPr>
        <p:spPr>
          <a:xfrm>
            <a:off x="163497" y="1541539"/>
            <a:ext cx="4515035" cy="5107835"/>
          </a:xfrm>
        </p:spPr>
        <p:txBody>
          <a:bodyPr>
            <a:normAutofit fontScale="92500" lnSpcReduction="10000"/>
          </a:bodyPr>
          <a:lstStyle/>
          <a:p>
            <a:r>
              <a:rPr lang="en-US" dirty="0"/>
              <a:t>4 chambered heart</a:t>
            </a:r>
          </a:p>
          <a:p>
            <a:pPr lvl="1"/>
            <a:r>
              <a:rPr lang="en-US" dirty="0"/>
              <a:t>Keeps oxygenated and deoxygenated blood separate</a:t>
            </a:r>
          </a:p>
          <a:p>
            <a:r>
              <a:rPr lang="en-US" dirty="0"/>
              <a:t>High metabolic rate</a:t>
            </a:r>
          </a:p>
          <a:p>
            <a:pPr lvl="1"/>
            <a:r>
              <a:rPr lang="en-US" dirty="0"/>
              <a:t>Increases body temperature, so need to maintain high level of oxygen in blood</a:t>
            </a:r>
          </a:p>
          <a:p>
            <a:r>
              <a:rPr lang="en-US" dirty="0"/>
              <a:t>Keratin scales are modified into feathers</a:t>
            </a:r>
          </a:p>
          <a:p>
            <a:pPr lvl="1"/>
            <a:r>
              <a:rPr lang="en-US" dirty="0"/>
              <a:t>Feathers act as insulation and allow birds greater control over body temperature</a:t>
            </a:r>
          </a:p>
          <a:p>
            <a:r>
              <a:rPr lang="en-US" dirty="0"/>
              <a:t>Bones are specialized to be light-weight </a:t>
            </a:r>
          </a:p>
          <a:p>
            <a:pPr marL="0" indent="0">
              <a:buNone/>
            </a:pPr>
            <a:endParaRPr lang="en-US" dirty="0"/>
          </a:p>
          <a:p>
            <a:pPr marL="0" indent="0">
              <a:buNone/>
            </a:pPr>
            <a:endParaRPr lang="en-US" dirty="0"/>
          </a:p>
        </p:txBody>
      </p:sp>
      <p:pic>
        <p:nvPicPr>
          <p:cNvPr id="9218" name="Picture 2">
            <a:extLst>
              <a:ext uri="{FF2B5EF4-FFF2-40B4-BE49-F238E27FC236}">
                <a16:creationId xmlns:a16="http://schemas.microsoft.com/office/drawing/2014/main" id="{45F3F8CE-3111-4751-AD46-059A45CE3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629" y="2503503"/>
            <a:ext cx="7185371" cy="435449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No automatic alt text available.">
            <a:extLst>
              <a:ext uri="{FF2B5EF4-FFF2-40B4-BE49-F238E27FC236}">
                <a16:creationId xmlns:a16="http://schemas.microsoft.com/office/drawing/2014/main" id="{D06D1005-1C73-4EA6-8401-DB908FB624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81" t="31068" r="19094" b="36505"/>
          <a:stretch/>
        </p:blipFill>
        <p:spPr bwMode="auto">
          <a:xfrm>
            <a:off x="6096000" y="365125"/>
            <a:ext cx="4585946" cy="1997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572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09557-1678-4000-A311-6CC533D16119}"/>
              </a:ext>
            </a:extLst>
          </p:cNvPr>
          <p:cNvSpPr>
            <a:spLocks noGrp="1"/>
          </p:cNvSpPr>
          <p:nvPr>
            <p:ph type="title"/>
          </p:nvPr>
        </p:nvSpPr>
        <p:spPr>
          <a:xfrm>
            <a:off x="65842" y="0"/>
            <a:ext cx="10515600" cy="1325563"/>
          </a:xfrm>
        </p:spPr>
        <p:txBody>
          <a:bodyPr/>
          <a:lstStyle/>
          <a:p>
            <a:r>
              <a:rPr lang="en-US" dirty="0"/>
              <a:t>Mammals</a:t>
            </a:r>
          </a:p>
        </p:txBody>
      </p:sp>
      <p:sp>
        <p:nvSpPr>
          <p:cNvPr id="3" name="Content Placeholder 2">
            <a:extLst>
              <a:ext uri="{FF2B5EF4-FFF2-40B4-BE49-F238E27FC236}">
                <a16:creationId xmlns:a16="http://schemas.microsoft.com/office/drawing/2014/main" id="{E26A5D8A-300C-4885-A95D-13E2E4BA1DDA}"/>
              </a:ext>
            </a:extLst>
          </p:cNvPr>
          <p:cNvSpPr>
            <a:spLocks noGrp="1"/>
          </p:cNvSpPr>
          <p:nvPr>
            <p:ph idx="1"/>
          </p:nvPr>
        </p:nvSpPr>
        <p:spPr>
          <a:xfrm>
            <a:off x="65842" y="1300869"/>
            <a:ext cx="4994430" cy="5693222"/>
          </a:xfrm>
        </p:spPr>
        <p:txBody>
          <a:bodyPr>
            <a:normAutofit/>
          </a:bodyPr>
          <a:lstStyle/>
          <a:p>
            <a:r>
              <a:rPr lang="en-US" dirty="0"/>
              <a:t>4 chambered hearts</a:t>
            </a:r>
          </a:p>
          <a:p>
            <a:endParaRPr lang="en-US" dirty="0"/>
          </a:p>
          <a:p>
            <a:r>
              <a:rPr lang="en-US" dirty="0"/>
              <a:t>Have hair: keratin-based structures (develops from the same embryological skin structures that scales and feathers are formed from)</a:t>
            </a:r>
          </a:p>
          <a:p>
            <a:endParaRPr lang="en-US" dirty="0"/>
          </a:p>
          <a:p>
            <a:r>
              <a:rPr lang="en-US" dirty="0"/>
              <a:t>Hair acts as an insulator, but is not as effective as feathers</a:t>
            </a:r>
          </a:p>
        </p:txBody>
      </p:sp>
      <p:pic>
        <p:nvPicPr>
          <p:cNvPr id="10242" name="Picture 2">
            <a:extLst>
              <a:ext uri="{FF2B5EF4-FFF2-40B4-BE49-F238E27FC236}">
                <a16:creationId xmlns:a16="http://schemas.microsoft.com/office/drawing/2014/main" id="{7981E39F-391A-475F-B693-879052E5E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0330" y="909454"/>
            <a:ext cx="5957216" cy="545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048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1628-43EB-45E1-AEB7-8AC7976734D4}"/>
              </a:ext>
            </a:extLst>
          </p:cNvPr>
          <p:cNvSpPr>
            <a:spLocks noGrp="1"/>
          </p:cNvSpPr>
          <p:nvPr>
            <p:ph type="title"/>
          </p:nvPr>
        </p:nvSpPr>
        <p:spPr>
          <a:xfrm>
            <a:off x="0" y="-353966"/>
            <a:ext cx="10515600" cy="1325563"/>
          </a:xfrm>
        </p:spPr>
        <p:txBody>
          <a:bodyPr/>
          <a:lstStyle/>
          <a:p>
            <a:r>
              <a:rPr lang="en-US" dirty="0"/>
              <a:t>Mammals</a:t>
            </a:r>
          </a:p>
        </p:txBody>
      </p:sp>
      <p:sp>
        <p:nvSpPr>
          <p:cNvPr id="3" name="Content Placeholder 2">
            <a:extLst>
              <a:ext uri="{FF2B5EF4-FFF2-40B4-BE49-F238E27FC236}">
                <a16:creationId xmlns:a16="http://schemas.microsoft.com/office/drawing/2014/main" id="{EADED655-354E-42A8-A2A8-F4F394BB844F}"/>
              </a:ext>
            </a:extLst>
          </p:cNvPr>
          <p:cNvSpPr>
            <a:spLocks noGrp="1"/>
          </p:cNvSpPr>
          <p:nvPr>
            <p:ph idx="1"/>
          </p:nvPr>
        </p:nvSpPr>
        <p:spPr>
          <a:xfrm>
            <a:off x="0" y="831326"/>
            <a:ext cx="5814874" cy="6026674"/>
          </a:xfrm>
        </p:spPr>
        <p:txBody>
          <a:bodyPr>
            <a:normAutofit/>
          </a:bodyPr>
          <a:lstStyle/>
          <a:p>
            <a:r>
              <a:rPr lang="en-US" dirty="0"/>
              <a:t>Mammals can overheat and have sweat glands as a way to thermoregulate (control body temperature)</a:t>
            </a:r>
          </a:p>
          <a:p>
            <a:r>
              <a:rPr lang="en-US" dirty="0"/>
              <a:t>Modified sweat glands are the basis for mammary glands</a:t>
            </a:r>
          </a:p>
          <a:p>
            <a:pPr lvl="1"/>
            <a:r>
              <a:rPr lang="en-US" dirty="0"/>
              <a:t>Mammary glands produce protein and sugar-filled fluid known as milk</a:t>
            </a:r>
          </a:p>
          <a:p>
            <a:pPr lvl="1"/>
            <a:r>
              <a:rPr lang="en-US" dirty="0"/>
              <a:t>Milk is delivered via specialized structures known as nipples (monotremes lack nipples but have milk-producing patches of skin)</a:t>
            </a:r>
          </a:p>
          <a:p>
            <a:pPr lvl="1"/>
            <a:r>
              <a:rPr lang="en-US" dirty="0"/>
              <a:t>Mammals have muscular faces and lips in order to nurse</a:t>
            </a:r>
          </a:p>
          <a:p>
            <a:endParaRPr lang="en-US" dirty="0"/>
          </a:p>
        </p:txBody>
      </p:sp>
      <p:pic>
        <p:nvPicPr>
          <p:cNvPr id="5" name="Picture 4">
            <a:extLst>
              <a:ext uri="{FF2B5EF4-FFF2-40B4-BE49-F238E27FC236}">
                <a16:creationId xmlns:a16="http://schemas.microsoft.com/office/drawing/2014/main" id="{C855A137-32B2-44A4-A0ED-A46E5057DC12}"/>
              </a:ext>
            </a:extLst>
          </p:cNvPr>
          <p:cNvPicPr>
            <a:picLocks noChangeAspect="1"/>
          </p:cNvPicPr>
          <p:nvPr/>
        </p:nvPicPr>
        <p:blipFill rotWithShape="1">
          <a:blip r:embed="rId2">
            <a:extLst>
              <a:ext uri="{28A0092B-C50C-407E-A947-70E740481C1C}">
                <a14:useLocalDpi xmlns:a14="http://schemas.microsoft.com/office/drawing/2010/main" val="0"/>
              </a:ext>
            </a:extLst>
          </a:blip>
          <a:srcRect l="51295" t="27702" r="27831"/>
          <a:stretch/>
        </p:blipFill>
        <p:spPr>
          <a:xfrm rot="5400000">
            <a:off x="6953434" y="-1507492"/>
            <a:ext cx="1908700" cy="4958179"/>
          </a:xfrm>
          <a:prstGeom prst="rect">
            <a:avLst/>
          </a:prstGeom>
        </p:spPr>
      </p:pic>
      <p:pic>
        <p:nvPicPr>
          <p:cNvPr id="6" name="Picture 5">
            <a:extLst>
              <a:ext uri="{FF2B5EF4-FFF2-40B4-BE49-F238E27FC236}">
                <a16:creationId xmlns:a16="http://schemas.microsoft.com/office/drawing/2014/main" id="{6CA9F5DA-4ECC-45FD-8ECC-DDCFF2A594D8}"/>
              </a:ext>
            </a:extLst>
          </p:cNvPr>
          <p:cNvPicPr>
            <a:picLocks noChangeAspect="1"/>
          </p:cNvPicPr>
          <p:nvPr/>
        </p:nvPicPr>
        <p:blipFill rotWithShape="1">
          <a:blip r:embed="rId3"/>
          <a:srcRect l="25663" r="18317" b="8349"/>
          <a:stretch/>
        </p:blipFill>
        <p:spPr>
          <a:xfrm>
            <a:off x="8853257" y="1925948"/>
            <a:ext cx="3195961" cy="3921560"/>
          </a:xfrm>
          <a:prstGeom prst="rect">
            <a:avLst/>
          </a:prstGeom>
        </p:spPr>
      </p:pic>
      <p:pic>
        <p:nvPicPr>
          <p:cNvPr id="7" name="Picture 6">
            <a:extLst>
              <a:ext uri="{FF2B5EF4-FFF2-40B4-BE49-F238E27FC236}">
                <a16:creationId xmlns:a16="http://schemas.microsoft.com/office/drawing/2014/main" id="{5163D33E-F814-48D3-A4D3-94E9156DEC23}"/>
              </a:ext>
            </a:extLst>
          </p:cNvPr>
          <p:cNvPicPr>
            <a:picLocks noChangeAspect="1"/>
          </p:cNvPicPr>
          <p:nvPr/>
        </p:nvPicPr>
        <p:blipFill rotWithShape="1">
          <a:blip r:embed="rId4"/>
          <a:srcRect l="38867" t="27055" r="16570" b="39029"/>
          <a:stretch/>
        </p:blipFill>
        <p:spPr>
          <a:xfrm>
            <a:off x="5680471" y="5029707"/>
            <a:ext cx="3172786" cy="1811046"/>
          </a:xfrm>
          <a:prstGeom prst="rect">
            <a:avLst/>
          </a:prstGeom>
        </p:spPr>
      </p:pic>
    </p:spTree>
    <p:extLst>
      <p:ext uri="{BB962C8B-B14F-4D97-AF65-F5344CB8AC3E}">
        <p14:creationId xmlns:p14="http://schemas.microsoft.com/office/powerpoint/2010/main" val="2926447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177F-C3BD-4379-B2BF-F205F710809D}"/>
              </a:ext>
            </a:extLst>
          </p:cNvPr>
          <p:cNvSpPr>
            <a:spLocks noGrp="1"/>
          </p:cNvSpPr>
          <p:nvPr>
            <p:ph type="title"/>
          </p:nvPr>
        </p:nvSpPr>
        <p:spPr>
          <a:xfrm>
            <a:off x="0" y="0"/>
            <a:ext cx="10515600" cy="824483"/>
          </a:xfrm>
        </p:spPr>
        <p:txBody>
          <a:bodyPr/>
          <a:lstStyle/>
          <a:p>
            <a:r>
              <a:rPr lang="en-US" dirty="0"/>
              <a:t>Lab Activities</a:t>
            </a:r>
          </a:p>
        </p:txBody>
      </p:sp>
      <p:sp>
        <p:nvSpPr>
          <p:cNvPr id="3" name="Content Placeholder 2">
            <a:extLst>
              <a:ext uri="{FF2B5EF4-FFF2-40B4-BE49-F238E27FC236}">
                <a16:creationId xmlns:a16="http://schemas.microsoft.com/office/drawing/2014/main" id="{799B426C-2766-42A5-879A-02E9FFCDA88A}"/>
              </a:ext>
            </a:extLst>
          </p:cNvPr>
          <p:cNvSpPr>
            <a:spLocks noGrp="1"/>
          </p:cNvSpPr>
          <p:nvPr>
            <p:ph idx="1"/>
          </p:nvPr>
        </p:nvSpPr>
        <p:spPr>
          <a:xfrm>
            <a:off x="71021" y="949912"/>
            <a:ext cx="12120979" cy="5908088"/>
          </a:xfrm>
        </p:spPr>
        <p:txBody>
          <a:bodyPr vert="horz" lIns="91440" tIns="45720" rIns="91440" bIns="45720" rtlCol="0" anchor="t">
            <a:normAutofit/>
          </a:bodyPr>
          <a:lstStyle/>
          <a:p>
            <a:r>
              <a:rPr lang="en-US" dirty="0"/>
              <a:t>The lab is provided in the worksheet for this week on Blackboard.</a:t>
            </a:r>
            <a:endParaRPr lang="en-US" dirty="0">
              <a:cs typeface="Calibri"/>
            </a:endParaRPr>
          </a:p>
          <a:p>
            <a:r>
              <a:rPr lang="en-US" dirty="0"/>
              <a:t>Investigation 1: Echinoderms</a:t>
            </a:r>
          </a:p>
          <a:p>
            <a:pPr lvl="1"/>
            <a:r>
              <a:rPr lang="en-US" dirty="0"/>
              <a:t> Sea Star embryology: Examine the images of sea star development. Identify the blastula and gastrula and state the difference between the two.</a:t>
            </a:r>
          </a:p>
          <a:p>
            <a:pPr lvl="1"/>
            <a:r>
              <a:rPr lang="en-US" dirty="0"/>
              <a:t>Echinoderm Diversity: Look at the pictures of different echinoderms and identify the type of symmetry they have. Draw the axes of symmetry on one of the pictures.</a:t>
            </a:r>
          </a:p>
          <a:p>
            <a:r>
              <a:rPr lang="en-US" dirty="0"/>
              <a:t>Investigation 2: Invertebrate Chordates</a:t>
            </a:r>
          </a:p>
          <a:p>
            <a:pPr lvl="1"/>
            <a:r>
              <a:rPr lang="en-US" dirty="0"/>
              <a:t>Examine the images of</a:t>
            </a:r>
            <a:r>
              <a:rPr lang="en-US" i="1" dirty="0"/>
              <a:t> Amphioxus </a:t>
            </a:r>
            <a:r>
              <a:rPr lang="en-US" dirty="0"/>
              <a:t>and compare it to Figure 14.2 from your lab manual. Write about any segmentation in </a:t>
            </a:r>
            <a:r>
              <a:rPr lang="en-US" i="1" dirty="0"/>
              <a:t>Amphioxus</a:t>
            </a:r>
            <a:r>
              <a:rPr lang="en-US" dirty="0"/>
              <a:t>.</a:t>
            </a:r>
          </a:p>
          <a:p>
            <a:pPr lvl="1"/>
            <a:r>
              <a:rPr lang="en-US" dirty="0"/>
              <a:t>Look at the lancelet cross section. Try to find the nerve cord and notochord. Use Figure 14.2 for help.</a:t>
            </a:r>
          </a:p>
        </p:txBody>
      </p:sp>
    </p:spTree>
    <p:extLst>
      <p:ext uri="{BB962C8B-B14F-4D97-AF65-F5344CB8AC3E}">
        <p14:creationId xmlns:p14="http://schemas.microsoft.com/office/powerpoint/2010/main" val="116331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B90B3-15BD-4EDD-8889-0B493F04C81A}"/>
              </a:ext>
            </a:extLst>
          </p:cNvPr>
          <p:cNvSpPr>
            <a:spLocks noGrp="1"/>
          </p:cNvSpPr>
          <p:nvPr>
            <p:ph type="title"/>
          </p:nvPr>
        </p:nvSpPr>
        <p:spPr/>
        <p:txBody>
          <a:bodyPr/>
          <a:lstStyle/>
          <a:p>
            <a:r>
              <a:rPr lang="en-US" dirty="0"/>
              <a:t>Lab Activities, Continued.</a:t>
            </a:r>
          </a:p>
        </p:txBody>
      </p:sp>
      <p:sp>
        <p:nvSpPr>
          <p:cNvPr id="3" name="Content Placeholder 2">
            <a:extLst>
              <a:ext uri="{FF2B5EF4-FFF2-40B4-BE49-F238E27FC236}">
                <a16:creationId xmlns:a16="http://schemas.microsoft.com/office/drawing/2014/main" id="{61C8942B-1579-47A9-A334-138766EF99C9}"/>
              </a:ext>
            </a:extLst>
          </p:cNvPr>
          <p:cNvSpPr>
            <a:spLocks noGrp="1"/>
          </p:cNvSpPr>
          <p:nvPr>
            <p:ph idx="1"/>
          </p:nvPr>
        </p:nvSpPr>
        <p:spPr/>
        <p:txBody>
          <a:bodyPr>
            <a:normAutofit fontScale="92500" lnSpcReduction="10000"/>
          </a:bodyPr>
          <a:lstStyle/>
          <a:p>
            <a:r>
              <a:rPr lang="en-US" dirty="0"/>
              <a:t>Investigation 3: Perch Dissection</a:t>
            </a:r>
          </a:p>
          <a:p>
            <a:pPr lvl="1"/>
            <a:r>
              <a:rPr lang="en-US" dirty="0"/>
              <a:t>Follow the link provided in the lab activity PowerPoint. Make a diagram of the exterior of the fish. Label the fins, operculum, and lateral line. Also draw the interior of the fish. Label the gills and digestive system. You can use Figure 14.3 from your lab manual to help with this. You also have the option of watching the video of a perch dissection (link in lab activity PowerPoint). Follow along with it and draw the parts of the perch anatomy.</a:t>
            </a:r>
          </a:p>
          <a:p>
            <a:r>
              <a:rPr lang="en-US" dirty="0"/>
              <a:t>Investigation 4: Survey of Terrestrial Vertebrates</a:t>
            </a:r>
          </a:p>
          <a:p>
            <a:pPr lvl="1"/>
            <a:r>
              <a:rPr lang="en-US" dirty="0"/>
              <a:t>Look at the pictures of vertebrate limbs. Count the number of bones in each segment. Do they follow the same pattern? Do any look fused? You can use Figure 14.4 as a reference.</a:t>
            </a:r>
          </a:p>
          <a:p>
            <a:pPr lvl="1"/>
            <a:r>
              <a:rPr lang="en-US" dirty="0"/>
              <a:t>Look at the pictures of skins of vertebrates. Compare the different body coverings of mammals, reptiles, and birds. Do you see any similarities between bird feathers and reptile scales?</a:t>
            </a:r>
          </a:p>
          <a:p>
            <a:endParaRPr lang="en-US" dirty="0"/>
          </a:p>
        </p:txBody>
      </p:sp>
    </p:spTree>
    <p:extLst>
      <p:ext uri="{BB962C8B-B14F-4D97-AF65-F5344CB8AC3E}">
        <p14:creationId xmlns:p14="http://schemas.microsoft.com/office/powerpoint/2010/main" val="206282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romia monilis (Seastar).jpg">
            <a:extLst>
              <a:ext uri="{FF2B5EF4-FFF2-40B4-BE49-F238E27FC236}">
                <a16:creationId xmlns:a16="http://schemas.microsoft.com/office/drawing/2014/main" id="{FEA232A6-B75E-477E-B39D-AA88968B48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24" t="4402" r="20519" b="5323"/>
          <a:stretch/>
        </p:blipFill>
        <p:spPr bwMode="auto">
          <a:xfrm rot="5400000">
            <a:off x="9688150" y="-11489"/>
            <a:ext cx="2492360" cy="2515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449EF4-9B5A-4F09-B5F1-C684ECEFAC7F}"/>
              </a:ext>
            </a:extLst>
          </p:cNvPr>
          <p:cNvSpPr>
            <a:spLocks noGrp="1"/>
          </p:cNvSpPr>
          <p:nvPr>
            <p:ph type="title"/>
          </p:nvPr>
        </p:nvSpPr>
        <p:spPr>
          <a:xfrm>
            <a:off x="838200" y="365125"/>
            <a:ext cx="10515600" cy="1325563"/>
          </a:xfrm>
        </p:spPr>
        <p:txBody>
          <a:bodyPr/>
          <a:lstStyle/>
          <a:p>
            <a:r>
              <a:rPr lang="en-US" dirty="0"/>
              <a:t>Deuterostome Phylogeny </a:t>
            </a:r>
          </a:p>
        </p:txBody>
      </p:sp>
      <p:pic>
        <p:nvPicPr>
          <p:cNvPr id="1026" name="Picture 2" descr="The position of the deuterostomes within the Metazoa.">
            <a:extLst>
              <a:ext uri="{FF2B5EF4-FFF2-40B4-BE49-F238E27FC236}">
                <a16:creationId xmlns:a16="http://schemas.microsoft.com/office/drawing/2014/main" id="{9DC0FFD9-5BEE-48C4-B1E1-9561F7365F0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5063" y="1361987"/>
            <a:ext cx="6330506" cy="5502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f/ff/Enteropneusta.png">
            <a:extLst>
              <a:ext uri="{FF2B5EF4-FFF2-40B4-BE49-F238E27FC236}">
                <a16:creationId xmlns:a16="http://schemas.microsoft.com/office/drawing/2014/main" id="{3992F1B5-F485-4F45-BC8F-0DFF2F2A4F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217" y="2390686"/>
            <a:ext cx="3571783" cy="44673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3BBC24C-69DE-4FAC-A1D3-DD00AC5A01ED}"/>
              </a:ext>
            </a:extLst>
          </p:cNvPr>
          <p:cNvSpPr/>
          <p:nvPr/>
        </p:nvSpPr>
        <p:spPr>
          <a:xfrm>
            <a:off x="7025196" y="5705358"/>
            <a:ext cx="1595021" cy="1200329"/>
          </a:xfrm>
          <a:prstGeom prst="rect">
            <a:avLst/>
          </a:prstGeom>
        </p:spPr>
        <p:txBody>
          <a:bodyPr wrap="square">
            <a:spAutoFit/>
          </a:bodyPr>
          <a:lstStyle/>
          <a:p>
            <a:r>
              <a:rPr lang="en-US" sz="800" dirty="0">
                <a:solidFill>
                  <a:srgbClr val="222222"/>
                </a:solidFill>
                <a:latin typeface="Arial" panose="020B0604020202020204" pitchFamily="34" charset="0"/>
              </a:rPr>
              <a:t>File:Enteropneusta.png. (2018, March 17). </a:t>
            </a:r>
            <a:r>
              <a:rPr lang="en-US" sz="800" i="1" dirty="0">
                <a:solidFill>
                  <a:srgbClr val="222222"/>
                </a:solidFill>
                <a:latin typeface="Arial" panose="020B0604020202020204" pitchFamily="34" charset="0"/>
              </a:rPr>
              <a:t>Wikimedia Commons, the free media repository</a:t>
            </a:r>
            <a:r>
              <a:rPr lang="en-US" sz="800" dirty="0">
                <a:solidFill>
                  <a:srgbClr val="222222"/>
                </a:solidFill>
                <a:latin typeface="Arial" panose="020B0604020202020204" pitchFamily="34" charset="0"/>
              </a:rPr>
              <a:t>. Retrieved 18:34, November 13, 2018 from </a:t>
            </a:r>
            <a:r>
              <a:rPr lang="en-US" sz="800" dirty="0">
                <a:solidFill>
                  <a:srgbClr val="663366"/>
                </a:solidFill>
                <a:latin typeface="Arial" panose="020B0604020202020204" pitchFamily="34" charset="0"/>
              </a:rPr>
              <a:t>https://commons.wikimedia.org/w/index.php?title=File:Enteropneusta.png&amp;oldid=292489626</a:t>
            </a:r>
            <a:r>
              <a:rPr lang="en-US" sz="800" dirty="0">
                <a:solidFill>
                  <a:srgbClr val="222222"/>
                </a:solidFill>
                <a:latin typeface="Arial" panose="020B0604020202020204" pitchFamily="34" charset="0"/>
              </a:rPr>
              <a:t>.</a:t>
            </a:r>
            <a:endParaRPr lang="en-US" sz="800" dirty="0"/>
          </a:p>
        </p:txBody>
      </p:sp>
      <p:sp>
        <p:nvSpPr>
          <p:cNvPr id="5" name="Rectangle 4">
            <a:extLst>
              <a:ext uri="{FF2B5EF4-FFF2-40B4-BE49-F238E27FC236}">
                <a16:creationId xmlns:a16="http://schemas.microsoft.com/office/drawing/2014/main" id="{C03DB57A-EDE9-4984-9AF3-D5F73465670F}"/>
              </a:ext>
            </a:extLst>
          </p:cNvPr>
          <p:cNvSpPr/>
          <p:nvPr/>
        </p:nvSpPr>
        <p:spPr>
          <a:xfrm rot="10800000" flipV="1">
            <a:off x="9676659" y="1794626"/>
            <a:ext cx="1577266" cy="584775"/>
          </a:xfrm>
          <a:prstGeom prst="rect">
            <a:avLst/>
          </a:prstGeom>
        </p:spPr>
        <p:txBody>
          <a:bodyPr wrap="square">
            <a:spAutoFit/>
          </a:bodyPr>
          <a:lstStyle/>
          <a:p>
            <a:r>
              <a:rPr lang="en-US" sz="800" dirty="0"/>
              <a:t>By </a:t>
            </a:r>
            <a:r>
              <a:rPr lang="en-US" sz="800" dirty="0" err="1"/>
              <a:t>Nhobgood</a:t>
            </a:r>
            <a:r>
              <a:rPr lang="en-US" sz="800" dirty="0"/>
              <a:t> Nick Hobgood - Own work, CC BY-SA 3.0, https://commons.wikimedia.org/w/index.php?curid=6279893</a:t>
            </a:r>
          </a:p>
        </p:txBody>
      </p:sp>
      <p:pic>
        <p:nvPicPr>
          <p:cNvPr id="1032" name="Picture 8" descr="Image may contain: dog and indoor">
            <a:extLst>
              <a:ext uri="{FF2B5EF4-FFF2-40B4-BE49-F238E27FC236}">
                <a16:creationId xmlns:a16="http://schemas.microsoft.com/office/drawing/2014/main" id="{DC0A56A9-8F10-486F-BDA8-42DF6C1172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907" t="45124" r="32352" b="2060"/>
          <a:stretch/>
        </p:blipFill>
        <p:spPr bwMode="auto">
          <a:xfrm>
            <a:off x="7293623" y="-7034"/>
            <a:ext cx="2394233" cy="23864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E287987-B91C-4165-8C6A-3D855EE2775B}"/>
              </a:ext>
            </a:extLst>
          </p:cNvPr>
          <p:cNvSpPr/>
          <p:nvPr/>
        </p:nvSpPr>
        <p:spPr>
          <a:xfrm>
            <a:off x="1060259" y="1361987"/>
            <a:ext cx="4355120" cy="16772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6416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E3D7A-1A93-42D5-AB67-50240B99CF8D}"/>
              </a:ext>
            </a:extLst>
          </p:cNvPr>
          <p:cNvSpPr>
            <a:spLocks noGrp="1"/>
          </p:cNvSpPr>
          <p:nvPr>
            <p:ph type="title"/>
          </p:nvPr>
        </p:nvSpPr>
        <p:spPr/>
        <p:txBody>
          <a:bodyPr/>
          <a:lstStyle/>
          <a:p>
            <a:r>
              <a:rPr lang="en-US" dirty="0"/>
              <a:t>Echinoderms (Echinodermata)</a:t>
            </a:r>
          </a:p>
        </p:txBody>
      </p:sp>
      <p:sp>
        <p:nvSpPr>
          <p:cNvPr id="3" name="Content Placeholder 2">
            <a:extLst>
              <a:ext uri="{FF2B5EF4-FFF2-40B4-BE49-F238E27FC236}">
                <a16:creationId xmlns:a16="http://schemas.microsoft.com/office/drawing/2014/main" id="{3A28B54E-DC79-4E93-BD3D-1DBB4B5D1592}"/>
              </a:ext>
            </a:extLst>
          </p:cNvPr>
          <p:cNvSpPr>
            <a:spLocks noGrp="1"/>
          </p:cNvSpPr>
          <p:nvPr>
            <p:ph idx="1"/>
          </p:nvPr>
        </p:nvSpPr>
        <p:spPr>
          <a:xfrm>
            <a:off x="88777" y="1825625"/>
            <a:ext cx="12103223" cy="4965792"/>
          </a:xfrm>
        </p:spPr>
        <p:txBody>
          <a:bodyPr vert="horz" lIns="91440" tIns="45720" rIns="91440" bIns="45720" rtlCol="0" anchor="t">
            <a:normAutofit fontScale="92500" lnSpcReduction="10000"/>
          </a:bodyPr>
          <a:lstStyle/>
          <a:p>
            <a:r>
              <a:rPr lang="en-US" dirty="0"/>
              <a:t>Echinoderms start off as embryos with bilateral symmetry.</a:t>
            </a:r>
            <a:endParaRPr lang="en-US" dirty="0">
              <a:cs typeface="Calibri"/>
            </a:endParaRPr>
          </a:p>
          <a:p>
            <a:r>
              <a:rPr lang="en-US" dirty="0"/>
              <a:t>Early life is spent as a free-living larvae.</a:t>
            </a:r>
          </a:p>
          <a:p>
            <a:r>
              <a:rPr lang="en-US" dirty="0"/>
              <a:t>Free-living larvae undergo metamorphosis to the adult form.</a:t>
            </a:r>
          </a:p>
          <a:p>
            <a:r>
              <a:rPr lang="en-US" dirty="0"/>
              <a:t>All adult echinoderms have a </a:t>
            </a:r>
            <a:r>
              <a:rPr lang="en-US" u="sng" dirty="0"/>
              <a:t>derived</a:t>
            </a:r>
            <a:r>
              <a:rPr lang="en-US" dirty="0"/>
              <a:t> radially symmetry.</a:t>
            </a:r>
          </a:p>
          <a:p>
            <a:pPr lvl="1"/>
            <a:r>
              <a:rPr lang="en-US" dirty="0"/>
              <a:t>The body plan is based on a five-fold symmetry best exemplified by the five-armed sea stars.</a:t>
            </a:r>
          </a:p>
          <a:p>
            <a:r>
              <a:rPr lang="en-US" dirty="0"/>
              <a:t>Usually, adult echinoderms have an endoskeleton of made up of calcareous plates under their thin skin.</a:t>
            </a:r>
          </a:p>
          <a:p>
            <a:r>
              <a:rPr lang="en-US" dirty="0"/>
              <a:t>Some echinoderms have long spines on their exoskeletons.</a:t>
            </a:r>
          </a:p>
          <a:p>
            <a:r>
              <a:rPr lang="en-US" dirty="0"/>
              <a:t>Some echinoderms are sedentary, but sea stars are active predators.</a:t>
            </a:r>
          </a:p>
          <a:p>
            <a:r>
              <a:rPr lang="en-US" dirty="0"/>
              <a:t>Sedentary echinoderms include sea urchins and sand dollars.</a:t>
            </a:r>
          </a:p>
          <a:p>
            <a:r>
              <a:rPr lang="en-US" dirty="0"/>
              <a:t>Sea stars feed on bivalves and corals.</a:t>
            </a:r>
          </a:p>
        </p:txBody>
      </p:sp>
    </p:spTree>
    <p:extLst>
      <p:ext uri="{BB962C8B-B14F-4D97-AF65-F5344CB8AC3E}">
        <p14:creationId xmlns:p14="http://schemas.microsoft.com/office/powerpoint/2010/main" val="4012786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1C5E-8CDE-452C-AD40-83F1AE72DDCF}"/>
              </a:ext>
            </a:extLst>
          </p:cNvPr>
          <p:cNvSpPr>
            <a:spLocks noGrp="1"/>
          </p:cNvSpPr>
          <p:nvPr>
            <p:ph type="title"/>
          </p:nvPr>
        </p:nvSpPr>
        <p:spPr/>
        <p:txBody>
          <a:bodyPr/>
          <a:lstStyle/>
          <a:p>
            <a:r>
              <a:rPr lang="en-US" dirty="0"/>
              <a:t>Echinoderm Anatomy</a:t>
            </a:r>
          </a:p>
        </p:txBody>
      </p:sp>
      <p:sp>
        <p:nvSpPr>
          <p:cNvPr id="3" name="Content Placeholder 2">
            <a:extLst>
              <a:ext uri="{FF2B5EF4-FFF2-40B4-BE49-F238E27FC236}">
                <a16:creationId xmlns:a16="http://schemas.microsoft.com/office/drawing/2014/main" id="{54A05F9F-88BA-4581-B1FA-79F6874D9C6B}"/>
              </a:ext>
            </a:extLst>
          </p:cNvPr>
          <p:cNvSpPr>
            <a:spLocks noGrp="1"/>
          </p:cNvSpPr>
          <p:nvPr>
            <p:ph idx="1"/>
          </p:nvPr>
        </p:nvSpPr>
        <p:spPr/>
        <p:txBody>
          <a:bodyPr/>
          <a:lstStyle/>
          <a:p>
            <a:endParaRPr lang="en-US"/>
          </a:p>
        </p:txBody>
      </p:sp>
      <p:pic>
        <p:nvPicPr>
          <p:cNvPr id="2050" name="Picture 2" descr="Image result for sea star diagram">
            <a:extLst>
              <a:ext uri="{FF2B5EF4-FFF2-40B4-BE49-F238E27FC236}">
                <a16:creationId xmlns:a16="http://schemas.microsoft.com/office/drawing/2014/main" id="{5D681921-D489-429D-B88D-13E5C72CE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6758" y="1690688"/>
            <a:ext cx="6700829" cy="50196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sea star diagram">
            <a:extLst>
              <a:ext uri="{FF2B5EF4-FFF2-40B4-BE49-F238E27FC236}">
                <a16:creationId xmlns:a16="http://schemas.microsoft.com/office/drawing/2014/main" id="{5DB0A0BD-D146-4735-B9E6-4D9E94198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63" y="1615736"/>
            <a:ext cx="6284025" cy="5172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807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C395-23B5-46E8-B923-A40B83180D9E}"/>
              </a:ext>
            </a:extLst>
          </p:cNvPr>
          <p:cNvSpPr>
            <a:spLocks noGrp="1"/>
          </p:cNvSpPr>
          <p:nvPr>
            <p:ph type="title"/>
          </p:nvPr>
        </p:nvSpPr>
        <p:spPr/>
        <p:txBody>
          <a:bodyPr/>
          <a:lstStyle/>
          <a:p>
            <a:r>
              <a:rPr lang="en-US" dirty="0"/>
              <a:t>Chordates (Chordata)</a:t>
            </a:r>
          </a:p>
        </p:txBody>
      </p:sp>
      <p:sp>
        <p:nvSpPr>
          <p:cNvPr id="3" name="Content Placeholder 2">
            <a:extLst>
              <a:ext uri="{FF2B5EF4-FFF2-40B4-BE49-F238E27FC236}">
                <a16:creationId xmlns:a16="http://schemas.microsoft.com/office/drawing/2014/main" id="{BAE75B86-94A7-40DA-BC82-143DD8D95D05}"/>
              </a:ext>
            </a:extLst>
          </p:cNvPr>
          <p:cNvSpPr>
            <a:spLocks noGrp="1"/>
          </p:cNvSpPr>
          <p:nvPr>
            <p:ph idx="1"/>
          </p:nvPr>
        </p:nvSpPr>
        <p:spPr>
          <a:xfrm>
            <a:off x="0" y="1825624"/>
            <a:ext cx="12192000" cy="3021584"/>
          </a:xfrm>
        </p:spPr>
        <p:txBody>
          <a:bodyPr>
            <a:normAutofit/>
          </a:bodyPr>
          <a:lstStyle/>
          <a:p>
            <a:r>
              <a:rPr lang="en-US" dirty="0"/>
              <a:t>Includes the largest and most complex species of animals (vertebrates)</a:t>
            </a:r>
          </a:p>
          <a:p>
            <a:r>
              <a:rPr lang="en-US" dirty="0"/>
              <a:t>Chordates have four main features for at least part of their lives:</a:t>
            </a:r>
          </a:p>
          <a:p>
            <a:pPr lvl="1"/>
            <a:r>
              <a:rPr lang="en-US" dirty="0"/>
              <a:t>Notochord</a:t>
            </a:r>
          </a:p>
          <a:p>
            <a:pPr lvl="1"/>
            <a:r>
              <a:rPr lang="en-US" dirty="0"/>
              <a:t>Hollow dorsal nerve cord</a:t>
            </a:r>
          </a:p>
          <a:p>
            <a:pPr lvl="1"/>
            <a:r>
              <a:rPr lang="en-US" dirty="0"/>
              <a:t>Pharyngeal slits</a:t>
            </a:r>
          </a:p>
          <a:p>
            <a:pPr lvl="1"/>
            <a:r>
              <a:rPr lang="en-US" dirty="0"/>
              <a:t>Post-anal tail</a:t>
            </a:r>
          </a:p>
        </p:txBody>
      </p:sp>
      <p:pic>
        <p:nvPicPr>
          <p:cNvPr id="3074" name="Picture 2" descr="Image result for characteristics of chordates">
            <a:extLst>
              <a:ext uri="{FF2B5EF4-FFF2-40B4-BE49-F238E27FC236}">
                <a16:creationId xmlns:a16="http://schemas.microsoft.com/office/drawing/2014/main" id="{7F7DCB76-00F8-4E96-8A64-CCB2F21C9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6843" y="3757957"/>
            <a:ext cx="7939134" cy="2861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621D5BE-4B16-4596-B599-EA5A01447B77}"/>
              </a:ext>
            </a:extLst>
          </p:cNvPr>
          <p:cNvSpPr/>
          <p:nvPr/>
        </p:nvSpPr>
        <p:spPr>
          <a:xfrm>
            <a:off x="4270159" y="3693111"/>
            <a:ext cx="1704513" cy="4616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99E7310-8F4B-4A65-A6EF-612E3471F26E}"/>
              </a:ext>
            </a:extLst>
          </p:cNvPr>
          <p:cNvSpPr/>
          <p:nvPr/>
        </p:nvSpPr>
        <p:spPr>
          <a:xfrm>
            <a:off x="5427215" y="4193960"/>
            <a:ext cx="1248793" cy="289264"/>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2E8258-9173-4181-BDE6-BD926B78CB3C}"/>
              </a:ext>
            </a:extLst>
          </p:cNvPr>
          <p:cNvSpPr/>
          <p:nvPr/>
        </p:nvSpPr>
        <p:spPr>
          <a:xfrm>
            <a:off x="5814874" y="5859262"/>
            <a:ext cx="1695635" cy="54889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5E1BD6-F848-499F-B666-D0C1BBEE2351}"/>
              </a:ext>
            </a:extLst>
          </p:cNvPr>
          <p:cNvSpPr/>
          <p:nvPr/>
        </p:nvSpPr>
        <p:spPr>
          <a:xfrm>
            <a:off x="10414986" y="3923930"/>
            <a:ext cx="1704513" cy="461639"/>
          </a:xfrm>
          <a:prstGeom prst="rect">
            <a:avLst/>
          </a:prstGeom>
          <a:noFill/>
          <a:ln w="571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2969CBF-371F-49F8-9E42-43C1351B63D9}"/>
              </a:ext>
            </a:extLst>
          </p:cNvPr>
          <p:cNvSpPr/>
          <p:nvPr/>
        </p:nvSpPr>
        <p:spPr>
          <a:xfrm>
            <a:off x="747203" y="3240532"/>
            <a:ext cx="3203360" cy="3267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E51B0C-388A-4188-8328-7BAFE42BD558}"/>
              </a:ext>
            </a:extLst>
          </p:cNvPr>
          <p:cNvSpPr/>
          <p:nvPr/>
        </p:nvSpPr>
        <p:spPr>
          <a:xfrm>
            <a:off x="757561" y="2853771"/>
            <a:ext cx="1719309" cy="289264"/>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DB621C-8256-45D3-9D2D-E9C2EA6AF471}"/>
              </a:ext>
            </a:extLst>
          </p:cNvPr>
          <p:cNvSpPr/>
          <p:nvPr/>
        </p:nvSpPr>
        <p:spPr>
          <a:xfrm>
            <a:off x="747204" y="3640511"/>
            <a:ext cx="2084774" cy="326703"/>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BC1280-D3B4-422B-A291-CB0BB823FF24}"/>
              </a:ext>
            </a:extLst>
          </p:cNvPr>
          <p:cNvSpPr/>
          <p:nvPr/>
        </p:nvSpPr>
        <p:spPr>
          <a:xfrm>
            <a:off x="697636" y="4040490"/>
            <a:ext cx="1779234" cy="345079"/>
          </a:xfrm>
          <a:prstGeom prst="rect">
            <a:avLst/>
          </a:prstGeom>
          <a:noFill/>
          <a:ln w="571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2704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CEF0-D4C5-4211-A6FB-1A28AB1ACDEB}"/>
              </a:ext>
            </a:extLst>
          </p:cNvPr>
          <p:cNvSpPr>
            <a:spLocks noGrp="1"/>
          </p:cNvSpPr>
          <p:nvPr>
            <p:ph type="title"/>
          </p:nvPr>
        </p:nvSpPr>
        <p:spPr/>
        <p:txBody>
          <a:bodyPr/>
          <a:lstStyle/>
          <a:p>
            <a:r>
              <a:rPr lang="en-US" dirty="0"/>
              <a:t>Chordate Features</a:t>
            </a:r>
          </a:p>
        </p:txBody>
      </p:sp>
      <p:sp>
        <p:nvSpPr>
          <p:cNvPr id="3" name="Content Placeholder 2">
            <a:extLst>
              <a:ext uri="{FF2B5EF4-FFF2-40B4-BE49-F238E27FC236}">
                <a16:creationId xmlns:a16="http://schemas.microsoft.com/office/drawing/2014/main" id="{204C1239-8A2D-4264-B7F4-B70D55F1C8FE}"/>
              </a:ext>
            </a:extLst>
          </p:cNvPr>
          <p:cNvSpPr>
            <a:spLocks noGrp="1"/>
          </p:cNvSpPr>
          <p:nvPr>
            <p:ph idx="1"/>
          </p:nvPr>
        </p:nvSpPr>
        <p:spPr/>
        <p:txBody>
          <a:bodyPr/>
          <a:lstStyle/>
          <a:p>
            <a:r>
              <a:rPr lang="en-US" dirty="0"/>
              <a:t>Notochord- firm rod that acts as skeleton in simple chordates, becomes part of internal skeletal system in vertebrates</a:t>
            </a:r>
          </a:p>
          <a:p>
            <a:r>
              <a:rPr lang="en-US" dirty="0"/>
              <a:t>Dorsal hollow nerve cord- forms basis of nervous system, spinal cord</a:t>
            </a:r>
          </a:p>
          <a:p>
            <a:r>
              <a:rPr lang="en-US" dirty="0"/>
              <a:t>Pharyngeal slits- used for filter feeding in some chordates, modified for other uses in vertebrates</a:t>
            </a:r>
          </a:p>
          <a:p>
            <a:r>
              <a:rPr lang="en-US" dirty="0"/>
              <a:t>Post-anal tail- separate from abdomen, does not contain digestive tract</a:t>
            </a:r>
          </a:p>
          <a:p>
            <a:endParaRPr lang="en-US" dirty="0"/>
          </a:p>
        </p:txBody>
      </p:sp>
    </p:spTree>
    <p:extLst>
      <p:ext uri="{BB962C8B-B14F-4D97-AF65-F5344CB8AC3E}">
        <p14:creationId xmlns:p14="http://schemas.microsoft.com/office/powerpoint/2010/main" val="1338976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urulation">
            <a:extLst>
              <a:ext uri="{FF2B5EF4-FFF2-40B4-BE49-F238E27FC236}">
                <a16:creationId xmlns:a16="http://schemas.microsoft.com/office/drawing/2014/main" id="{274381C1-267E-4551-816D-18FBAF8F8C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7458"/>
          <a:stretch/>
        </p:blipFill>
        <p:spPr bwMode="auto">
          <a:xfrm>
            <a:off x="2352490" y="4655553"/>
            <a:ext cx="7753350" cy="20382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A4B4E6-4160-48C7-9D36-908E4863561B}"/>
              </a:ext>
            </a:extLst>
          </p:cNvPr>
          <p:cNvSpPr>
            <a:spLocks noGrp="1"/>
          </p:cNvSpPr>
          <p:nvPr>
            <p:ph type="title"/>
          </p:nvPr>
        </p:nvSpPr>
        <p:spPr/>
        <p:txBody>
          <a:bodyPr/>
          <a:lstStyle/>
          <a:p>
            <a:r>
              <a:rPr lang="en-US" dirty="0"/>
              <a:t>Chordates</a:t>
            </a:r>
          </a:p>
        </p:txBody>
      </p:sp>
      <p:sp>
        <p:nvSpPr>
          <p:cNvPr id="3" name="Content Placeholder 2">
            <a:extLst>
              <a:ext uri="{FF2B5EF4-FFF2-40B4-BE49-F238E27FC236}">
                <a16:creationId xmlns:a16="http://schemas.microsoft.com/office/drawing/2014/main" id="{86D62138-CB62-4C44-83F7-A34C6B25F455}"/>
              </a:ext>
            </a:extLst>
          </p:cNvPr>
          <p:cNvSpPr>
            <a:spLocks noGrp="1"/>
          </p:cNvSpPr>
          <p:nvPr>
            <p:ph idx="1"/>
          </p:nvPr>
        </p:nvSpPr>
        <p:spPr>
          <a:xfrm>
            <a:off x="838200" y="1825625"/>
            <a:ext cx="10685016" cy="3234647"/>
          </a:xfrm>
        </p:spPr>
        <p:txBody>
          <a:bodyPr>
            <a:normAutofit fontScale="92500" lnSpcReduction="20000"/>
          </a:bodyPr>
          <a:lstStyle/>
          <a:p>
            <a:r>
              <a:rPr lang="en-US" dirty="0"/>
              <a:t>The reason why chordates are able to be so large and complex is related to embryology.</a:t>
            </a:r>
          </a:p>
          <a:p>
            <a:r>
              <a:rPr lang="en-US" dirty="0"/>
              <a:t>On the dorsal ectoderm, the gastrula sinks down to form the neural groove.</a:t>
            </a:r>
          </a:p>
          <a:p>
            <a:r>
              <a:rPr lang="en-US" dirty="0"/>
              <a:t>The edges of the groove then fold up and inward, forming the hollow neural tube.</a:t>
            </a:r>
          </a:p>
          <a:p>
            <a:pPr lvl="1"/>
            <a:r>
              <a:rPr lang="en-US" dirty="0"/>
              <a:t>The neural tube is the beginning of the nervous system!</a:t>
            </a:r>
          </a:p>
          <a:p>
            <a:pPr lvl="1"/>
            <a:r>
              <a:rPr lang="en-US" dirty="0"/>
              <a:t>As neural tube forms, internal tissues become segmented</a:t>
            </a:r>
          </a:p>
          <a:p>
            <a:r>
              <a:rPr lang="en-US" dirty="0"/>
              <a:t>Tissue below the neural tube hardens into a firm rod known as the notochord.</a:t>
            </a:r>
          </a:p>
        </p:txBody>
      </p:sp>
    </p:spTree>
    <p:extLst>
      <p:ext uri="{BB962C8B-B14F-4D97-AF65-F5344CB8AC3E}">
        <p14:creationId xmlns:p14="http://schemas.microsoft.com/office/powerpoint/2010/main" val="1891878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45C9C-9BF3-43B1-85C3-194259D5D904}"/>
              </a:ext>
            </a:extLst>
          </p:cNvPr>
          <p:cNvSpPr>
            <a:spLocks noGrp="1"/>
          </p:cNvSpPr>
          <p:nvPr>
            <p:ph type="title"/>
          </p:nvPr>
        </p:nvSpPr>
        <p:spPr>
          <a:xfrm>
            <a:off x="183472" y="90472"/>
            <a:ext cx="10515600" cy="1325563"/>
          </a:xfrm>
        </p:spPr>
        <p:txBody>
          <a:bodyPr/>
          <a:lstStyle/>
          <a:p>
            <a:r>
              <a:rPr lang="en-US" dirty="0"/>
              <a:t>Cephalochordates (Lancelets)</a:t>
            </a:r>
          </a:p>
        </p:txBody>
      </p:sp>
      <p:sp>
        <p:nvSpPr>
          <p:cNvPr id="3" name="Content Placeholder 2">
            <a:extLst>
              <a:ext uri="{FF2B5EF4-FFF2-40B4-BE49-F238E27FC236}">
                <a16:creationId xmlns:a16="http://schemas.microsoft.com/office/drawing/2014/main" id="{074EF0C3-3710-4F3D-BE2E-D6A5BF6D03EA}"/>
              </a:ext>
            </a:extLst>
          </p:cNvPr>
          <p:cNvSpPr>
            <a:spLocks noGrp="1"/>
          </p:cNvSpPr>
          <p:nvPr>
            <p:ph idx="1"/>
          </p:nvPr>
        </p:nvSpPr>
        <p:spPr>
          <a:xfrm>
            <a:off x="325431" y="1177556"/>
            <a:ext cx="10515600" cy="4007004"/>
          </a:xfrm>
        </p:spPr>
        <p:txBody>
          <a:bodyPr/>
          <a:lstStyle/>
          <a:p>
            <a:r>
              <a:rPr lang="en-US" dirty="0"/>
              <a:t>Lancelets have the four characteristics of Chordata.</a:t>
            </a:r>
          </a:p>
          <a:p>
            <a:pPr lvl="1"/>
            <a:r>
              <a:rPr lang="en-US" u="sng" dirty="0"/>
              <a:t>But</a:t>
            </a:r>
            <a:r>
              <a:rPr lang="en-US" dirty="0"/>
              <a:t> it never forms the vertebral column, making them invertebrates</a:t>
            </a:r>
          </a:p>
          <a:p>
            <a:r>
              <a:rPr lang="en-US" dirty="0"/>
              <a:t>They are good swimmers, but tend to bury themselves in the sand with only their mouths above sand.</a:t>
            </a:r>
          </a:p>
          <a:p>
            <a:r>
              <a:rPr lang="en-US" dirty="0"/>
              <a:t>They filter feed (like the bivalves).</a:t>
            </a:r>
          </a:p>
          <a:p>
            <a:pPr lvl="1"/>
            <a:r>
              <a:rPr lang="en-US" dirty="0"/>
              <a:t>Bring water into their mouths and strain it through the pharyngeal silts</a:t>
            </a:r>
          </a:p>
          <a:p>
            <a:pPr lvl="1"/>
            <a:r>
              <a:rPr lang="en-US" dirty="0"/>
              <a:t>Expel excess water via the </a:t>
            </a:r>
            <a:r>
              <a:rPr lang="en-US" dirty="0" err="1"/>
              <a:t>atriopore</a:t>
            </a:r>
            <a:endParaRPr lang="en-US" dirty="0"/>
          </a:p>
        </p:txBody>
      </p:sp>
      <p:pic>
        <p:nvPicPr>
          <p:cNvPr id="5122" name="Picture 2" descr="Image result for lancelet diagram">
            <a:extLst>
              <a:ext uri="{FF2B5EF4-FFF2-40B4-BE49-F238E27FC236}">
                <a16:creationId xmlns:a16="http://schemas.microsoft.com/office/drawing/2014/main" id="{9F438B35-7F7F-471C-A9A8-2092E4487F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48" b="17550"/>
          <a:stretch/>
        </p:blipFill>
        <p:spPr bwMode="auto">
          <a:xfrm>
            <a:off x="183472" y="4252404"/>
            <a:ext cx="5770570" cy="24323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lancelet">
            <a:extLst>
              <a:ext uri="{FF2B5EF4-FFF2-40B4-BE49-F238E27FC236}">
                <a16:creationId xmlns:a16="http://schemas.microsoft.com/office/drawing/2014/main" id="{843F43ED-FB6D-4C57-BD17-1FB704A17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770" y="3831349"/>
            <a:ext cx="4199138" cy="302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185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8557AF0D237ED45A2D1185D1C794DA6" ma:contentTypeVersion="8" ma:contentTypeDescription="Create a new document." ma:contentTypeScope="" ma:versionID="86ab186754c5a2a1eb221af749eb2d82">
  <xsd:schema xmlns:xsd="http://www.w3.org/2001/XMLSchema" xmlns:xs="http://www.w3.org/2001/XMLSchema" xmlns:p="http://schemas.microsoft.com/office/2006/metadata/properties" xmlns:ns2="18d9870f-f704-4577-af4c-acefeb8e6f4f" targetNamespace="http://schemas.microsoft.com/office/2006/metadata/properties" ma:root="true" ma:fieldsID="ef1adfc7cad411a2d51918496ed82a19" ns2:_="">
    <xsd:import namespace="18d9870f-f704-4577-af4c-acefeb8e6f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9870f-f704-4577-af4c-acefeb8e6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56E608-D56B-41B6-B091-093CC72788E2}">
  <ds:schemaRefs>
    <ds:schemaRef ds:uri="http://schemas.microsoft.com/sharepoint/v3/contenttype/forms"/>
  </ds:schemaRefs>
</ds:datastoreItem>
</file>

<file path=customXml/itemProps2.xml><?xml version="1.0" encoding="utf-8"?>
<ds:datastoreItem xmlns:ds="http://schemas.openxmlformats.org/officeDocument/2006/customXml" ds:itemID="{480DE36D-7556-4101-9292-8134644A789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EE25EDA-F3FE-429B-8134-6E3E0AA0C7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d9870f-f704-4577-af4c-acefeb8e6f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2579</TotalTime>
  <Words>1779</Words>
  <Application>Microsoft Office PowerPoint</Application>
  <PresentationFormat>Widescreen</PresentationFormat>
  <Paragraphs>153</Paragraphs>
  <Slides>27</Slides>
  <Notes>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Lab 11:  Deuterostomes Chapter 14</vt:lpstr>
      <vt:lpstr>Deuterostomes</vt:lpstr>
      <vt:lpstr>Deuterostome Phylogeny </vt:lpstr>
      <vt:lpstr>Echinoderms (Echinodermata)</vt:lpstr>
      <vt:lpstr>Echinoderm Anatomy</vt:lpstr>
      <vt:lpstr>Chordates (Chordata)</vt:lpstr>
      <vt:lpstr>Chordate Features</vt:lpstr>
      <vt:lpstr>Chordates</vt:lpstr>
      <vt:lpstr>Cephalochordates (Lancelets)</vt:lpstr>
      <vt:lpstr>Deuterostomia Phylogeny</vt:lpstr>
      <vt:lpstr>Vertebrata </vt:lpstr>
      <vt:lpstr>The Evolution of Jaws</vt:lpstr>
      <vt:lpstr>Fish Anatomy</vt:lpstr>
      <vt:lpstr>Fish Anatomy</vt:lpstr>
      <vt:lpstr>Terrestrial Vertebrates-Tetrapods</vt:lpstr>
      <vt:lpstr>Terrestrial Vertebrates-Tetrapods</vt:lpstr>
      <vt:lpstr>1-2-5 Tetrapod Limb Pattern</vt:lpstr>
      <vt:lpstr>Amphibians</vt:lpstr>
      <vt:lpstr>Amniotes</vt:lpstr>
      <vt:lpstr>Which came first?</vt:lpstr>
      <vt:lpstr>Reptiles and Archosaurs</vt:lpstr>
      <vt:lpstr>Non-Avian Reptiles</vt:lpstr>
      <vt:lpstr>Avian Reptiles (Birds)</vt:lpstr>
      <vt:lpstr>Mammals</vt:lpstr>
      <vt:lpstr>Mammals</vt:lpstr>
      <vt:lpstr>Lab Activities</vt:lpstr>
      <vt:lpstr>Lab Activities,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Taylor</dc:creator>
  <cp:lastModifiedBy>Jessica Sikora</cp:lastModifiedBy>
  <cp:revision>106</cp:revision>
  <dcterms:created xsi:type="dcterms:W3CDTF">2018-11-12T14:34:59Z</dcterms:created>
  <dcterms:modified xsi:type="dcterms:W3CDTF">2021-04-02T19:21:56Z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0x010100D8557AF0D237ED45A2D1185D1C794DA6</vt:lpwstr>
  </property>
</Properties>
</file>